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9" r:id="rId2"/>
    <p:sldId id="343" r:id="rId3"/>
    <p:sldId id="281" r:id="rId4"/>
    <p:sldId id="346" r:id="rId5"/>
    <p:sldId id="347" r:id="rId6"/>
    <p:sldId id="296" r:id="rId7"/>
    <p:sldId id="348" r:id="rId8"/>
    <p:sldId id="349" r:id="rId9"/>
    <p:sldId id="350" r:id="rId10"/>
    <p:sldId id="351" r:id="rId11"/>
    <p:sldId id="354" r:id="rId12"/>
    <p:sldId id="355" r:id="rId13"/>
    <p:sldId id="356" r:id="rId14"/>
    <p:sldId id="353" r:id="rId15"/>
    <p:sldId id="352" r:id="rId16"/>
    <p:sldId id="357" r:id="rId17"/>
    <p:sldId id="358" r:id="rId18"/>
    <p:sldId id="359" r:id="rId19"/>
    <p:sldId id="360" r:id="rId20"/>
    <p:sldId id="361" r:id="rId21"/>
    <p:sldId id="362" r:id="rId22"/>
    <p:sldId id="363" r:id="rId23"/>
    <p:sldId id="364" r:id="rId24"/>
    <p:sldId id="365" r:id="rId25"/>
    <p:sldId id="366" r:id="rId26"/>
    <p:sldId id="367" r:id="rId27"/>
    <p:sldId id="368" r:id="rId28"/>
    <p:sldId id="369" r:id="rId29"/>
    <p:sldId id="370" r:id="rId30"/>
    <p:sldId id="371" r:id="rId31"/>
    <p:sldId id="372" r:id="rId32"/>
    <p:sldId id="373" r:id="rId33"/>
    <p:sldId id="374" r:id="rId34"/>
    <p:sldId id="375" r:id="rId35"/>
    <p:sldId id="376" r:id="rId36"/>
    <p:sldId id="377" r:id="rId37"/>
    <p:sldId id="378" r:id="rId38"/>
    <p:sldId id="380" r:id="rId39"/>
    <p:sldId id="381" r:id="rId40"/>
    <p:sldId id="382" r:id="rId41"/>
    <p:sldId id="383" r:id="rId42"/>
    <p:sldId id="384" r:id="rId43"/>
    <p:sldId id="385" r:id="rId44"/>
    <p:sldId id="386" r:id="rId45"/>
    <p:sldId id="387" r:id="rId46"/>
    <p:sldId id="388" r:id="rId47"/>
    <p:sldId id="389" r:id="rId48"/>
    <p:sldId id="344" r:id="rId49"/>
  </p:sldIdLst>
  <p:sldSz cx="6858000" cy="5143500"/>
  <p:notesSz cx="6858000" cy="9144000"/>
  <p:custDataLst>
    <p:tags r:id="rId51"/>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guide id="3" pos="119" userDrawn="1">
          <p15:clr>
            <a:srgbClr val="A4A3A4"/>
          </p15:clr>
        </p15:guide>
        <p15:guide id="4" pos="42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3F9"/>
    <a:srgbClr val="042AC7"/>
    <a:srgbClr val="254EFB"/>
    <a:srgbClr val="FCAE16"/>
    <a:srgbClr val="155193"/>
    <a:srgbClr val="FB8C2F"/>
    <a:srgbClr val="FD5D00"/>
    <a:srgbClr val="FF7021"/>
    <a:srgbClr val="B05408"/>
    <a:srgbClr val="5B8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539" autoAdjust="0"/>
  </p:normalViewPr>
  <p:slideViewPr>
    <p:cSldViewPr>
      <p:cViewPr varScale="1">
        <p:scale>
          <a:sx n="119" d="100"/>
          <a:sy n="119" d="100"/>
        </p:scale>
        <p:origin x="102" y="1368"/>
      </p:cViewPr>
      <p:guideLst>
        <p:guide orient="horz" pos="1620"/>
        <p:guide pos="2160"/>
        <p:guide pos="119"/>
        <p:guide pos="4202"/>
      </p:guideLst>
    </p:cSldViewPr>
  </p:slideViewPr>
  <p:notesTextViewPr>
    <p:cViewPr>
      <p:scale>
        <a:sx n="1" d="1"/>
        <a:sy n="1" d="1"/>
      </p:scale>
      <p:origin x="0" y="0"/>
    </p:cViewPr>
  </p:notesTextViewPr>
  <p:sorterViewPr>
    <p:cViewPr>
      <p:scale>
        <a:sx n="186" d="100"/>
        <a:sy n="186" d="100"/>
      </p:scale>
      <p:origin x="0" y="133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A34593-EBF6-4C3A-B008-26F586B5A38E}" type="datetimeFigureOut">
              <a:rPr lang="ko-KR" altLang="en-US" smtClean="0"/>
              <a:t>2018-09-10</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AC6D57-C42E-49B8-A8A9-219B6302ADFC}" type="slidenum">
              <a:rPr lang="ko-KR" altLang="en-US" smtClean="0"/>
              <a:t>‹#›</a:t>
            </a:fld>
            <a:endParaRPr lang="ko-KR" altLang="en-US"/>
          </a:p>
        </p:txBody>
      </p:sp>
    </p:spTree>
    <p:extLst>
      <p:ext uri="{BB962C8B-B14F-4D97-AF65-F5344CB8AC3E}">
        <p14:creationId xmlns:p14="http://schemas.microsoft.com/office/powerpoint/2010/main" val="180885256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6</a:t>
            </a:fld>
            <a:endParaRPr lang="ko-KR" altLang="en-US"/>
          </a:p>
        </p:txBody>
      </p:sp>
    </p:spTree>
    <p:extLst>
      <p:ext uri="{BB962C8B-B14F-4D97-AF65-F5344CB8AC3E}">
        <p14:creationId xmlns:p14="http://schemas.microsoft.com/office/powerpoint/2010/main" val="283262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18</a:t>
            </a:fld>
            <a:endParaRPr lang="ko-KR" altLang="en-US"/>
          </a:p>
        </p:txBody>
      </p:sp>
    </p:spTree>
    <p:extLst>
      <p:ext uri="{BB962C8B-B14F-4D97-AF65-F5344CB8AC3E}">
        <p14:creationId xmlns:p14="http://schemas.microsoft.com/office/powerpoint/2010/main" val="126162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20</a:t>
            </a:fld>
            <a:endParaRPr lang="ko-KR" altLang="en-US"/>
          </a:p>
        </p:txBody>
      </p:sp>
    </p:spTree>
    <p:extLst>
      <p:ext uri="{BB962C8B-B14F-4D97-AF65-F5344CB8AC3E}">
        <p14:creationId xmlns:p14="http://schemas.microsoft.com/office/powerpoint/2010/main" val="232790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客户端</a:t>
            </a:r>
            <a:r>
              <a:rPr lang="en-US" altLang="zh-CN" dirty="0" smtClean="0"/>
              <a:t>-</a:t>
            </a:r>
            <a:r>
              <a:rPr lang="zh-CN" altLang="en-US" dirty="0" smtClean="0"/>
              <a:t>服务器模型不断演进，计算和存储在客户端和服务器之间动态调整。  此消彼长、周期循环。  这些结构适用于不同的计算场景。 </a:t>
            </a:r>
            <a:r>
              <a:rPr lang="en-US" altLang="zh-CN" dirty="0" smtClean="0"/>
              <a:t>(e)</a:t>
            </a:r>
            <a:r>
              <a:rPr lang="en-US" altLang="zh-CN" baseline="0" dirty="0" smtClean="0"/>
              <a:t> </a:t>
            </a:r>
            <a:r>
              <a:rPr lang="zh-CN" altLang="en-US" baseline="0" dirty="0" smtClean="0"/>
              <a:t>可以理解为浏览器</a:t>
            </a:r>
            <a:r>
              <a:rPr lang="en-US" altLang="zh-CN" baseline="0" dirty="0" smtClean="0"/>
              <a:t>-</a:t>
            </a:r>
            <a:r>
              <a:rPr lang="zh-CN" altLang="en-US" baseline="0" dirty="0" smtClean="0"/>
              <a:t>服务器模型。  胖客户端</a:t>
            </a:r>
            <a:r>
              <a:rPr lang="en-US" altLang="zh-CN" baseline="0" dirty="0" smtClean="0"/>
              <a:t> </a:t>
            </a:r>
            <a:r>
              <a:rPr lang="zh-CN" altLang="en-US" baseline="0" dirty="0" smtClean="0"/>
              <a:t>和 瘦客户端的讨论。  云计算的发展，  客户端的功能被弱化。</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21</a:t>
            </a:fld>
            <a:endParaRPr lang="ko-KR" altLang="en-US"/>
          </a:p>
        </p:txBody>
      </p:sp>
    </p:spTree>
    <p:extLst>
      <p:ext uri="{BB962C8B-B14F-4D97-AF65-F5344CB8AC3E}">
        <p14:creationId xmlns:p14="http://schemas.microsoft.com/office/powerpoint/2010/main" val="3562405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三层体系结构也是一个典型的事务处理架构。</a:t>
            </a:r>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22</a:t>
            </a:fld>
            <a:endParaRPr lang="ko-KR" altLang="en-US"/>
          </a:p>
        </p:txBody>
      </p:sp>
    </p:spTree>
    <p:extLst>
      <p:ext uri="{BB962C8B-B14F-4D97-AF65-F5344CB8AC3E}">
        <p14:creationId xmlns:p14="http://schemas.microsoft.com/office/powerpoint/2010/main" val="1278679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23</a:t>
            </a:fld>
            <a:endParaRPr lang="ko-KR" altLang="en-US"/>
          </a:p>
        </p:txBody>
      </p:sp>
    </p:spTree>
    <p:extLst>
      <p:ext uri="{BB962C8B-B14F-4D97-AF65-F5344CB8AC3E}">
        <p14:creationId xmlns:p14="http://schemas.microsoft.com/office/powerpoint/2010/main" val="2913527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点对点的体系结构绕过了覆盖网络（</a:t>
            </a:r>
            <a:r>
              <a:rPr lang="en-US" altLang="zh-CN" dirty="0" smtClean="0"/>
              <a:t>Overlay network</a:t>
            </a:r>
            <a:r>
              <a:rPr lang="zh-CN" altLang="en-US" dirty="0" smtClean="0"/>
              <a:t>）中如何组织进程的问题，网络中的节点是由进程</a:t>
            </a:r>
            <a:r>
              <a:rPr lang="en-US" altLang="zh-CN" dirty="0" smtClean="0"/>
              <a:t>+</a:t>
            </a:r>
            <a:r>
              <a:rPr lang="zh-CN" altLang="en-US" dirty="0" smtClean="0"/>
              <a:t>通信信道链接形成。  一个进程不同域另外任意一个进程直接通信，而是要求通过一个可用的通信信道来发送消息，用于传输的通信信道包括两种： </a:t>
            </a:r>
            <a:r>
              <a:rPr lang="zh-CN" altLang="en-US" baseline="0" dirty="0" smtClean="0"/>
              <a:t> 结构化的、非结构化的。</a:t>
            </a:r>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24</a:t>
            </a:fld>
            <a:endParaRPr lang="ko-KR" altLang="en-US"/>
          </a:p>
        </p:txBody>
      </p:sp>
    </p:spTree>
    <p:extLst>
      <p:ext uri="{BB962C8B-B14F-4D97-AF65-F5344CB8AC3E}">
        <p14:creationId xmlns:p14="http://schemas.microsoft.com/office/powerpoint/2010/main" val="380033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这里不去详细介绍查找关键值得问题，</a:t>
            </a:r>
            <a:r>
              <a:rPr lang="zh-CN" altLang="en-US" baseline="0" dirty="0" smtClean="0"/>
              <a:t> 将在后续章节中介绍。</a:t>
            </a:r>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29</a:t>
            </a:fld>
            <a:endParaRPr lang="ko-KR" altLang="en-US"/>
          </a:p>
        </p:txBody>
      </p:sp>
    </p:spTree>
    <p:extLst>
      <p:ext uri="{BB962C8B-B14F-4D97-AF65-F5344CB8AC3E}">
        <p14:creationId xmlns:p14="http://schemas.microsoft.com/office/powerpoint/2010/main" val="2190248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CAN</a:t>
            </a:r>
            <a:r>
              <a:rPr lang="zh-CN" altLang="en-US" dirty="0" smtClean="0"/>
              <a:t>由加州伯克利分校</a:t>
            </a:r>
            <a:r>
              <a:rPr lang="en-US" altLang="zh-CN" dirty="0" smtClean="0"/>
              <a:t>ode</a:t>
            </a:r>
            <a:r>
              <a:rPr lang="zh-CN" altLang="en-US" dirty="0" smtClean="0"/>
              <a:t>教授于</a:t>
            </a:r>
            <a:r>
              <a:rPr lang="en-US" altLang="zh-CN" dirty="0" smtClean="0"/>
              <a:t>2001</a:t>
            </a:r>
            <a:r>
              <a:rPr lang="zh-CN" altLang="en-US" dirty="0" smtClean="0"/>
              <a:t>年提出。</a:t>
            </a:r>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30</a:t>
            </a:fld>
            <a:endParaRPr lang="ko-KR" altLang="en-US"/>
          </a:p>
        </p:txBody>
      </p:sp>
    </p:spTree>
    <p:extLst>
      <p:ext uri="{BB962C8B-B14F-4D97-AF65-F5344CB8AC3E}">
        <p14:creationId xmlns:p14="http://schemas.microsoft.com/office/powerpoint/2010/main" val="3163533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主要依靠随机算法来构造覆盖网络。 每个节点维护一个邻节点列表，但这个列表以一种随机的方式来构造， 数据的分布也是随机地放在这些节点中。定位查找数据主要的做法是全网络泛洪查找。</a:t>
            </a:r>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31</a:t>
            </a:fld>
            <a:endParaRPr lang="ko-KR" altLang="en-US"/>
          </a:p>
        </p:txBody>
      </p:sp>
    </p:spTree>
    <p:extLst>
      <p:ext uri="{BB962C8B-B14F-4D97-AF65-F5344CB8AC3E}">
        <p14:creationId xmlns:p14="http://schemas.microsoft.com/office/powerpoint/2010/main" val="2661125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33</a:t>
            </a:fld>
            <a:endParaRPr lang="ko-KR" altLang="en-US"/>
          </a:p>
        </p:txBody>
      </p:sp>
    </p:spTree>
    <p:extLst>
      <p:ext uri="{BB962C8B-B14F-4D97-AF65-F5344CB8AC3E}">
        <p14:creationId xmlns:p14="http://schemas.microsoft.com/office/powerpoint/2010/main" val="3162778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基于事件的体系结构和已数据为中心的体系结构相结合，形成共享数据空间。  共享数据空间的基本原则是进程解耦，它们不需要两者在通信发生时都是活动的</a:t>
            </a:r>
            <a:r>
              <a:rPr lang="zh-CN" altLang="en-US" baseline="0" dirty="0"/>
              <a:t>。 </a:t>
            </a:r>
            <a:endParaRPr lang="en-US" altLang="zh-CN" baseline="0" dirty="0"/>
          </a:p>
          <a:p>
            <a:r>
              <a:rPr lang="zh-CN" altLang="en-US" baseline="0" dirty="0"/>
              <a:t>而且，很多共享数据空间使用类似于</a:t>
            </a:r>
            <a:r>
              <a:rPr lang="en-US" altLang="zh-CN" baseline="0" dirty="0"/>
              <a:t>SQL</a:t>
            </a:r>
            <a:r>
              <a:rPr lang="zh-CN" altLang="en-US" baseline="0" dirty="0"/>
              <a:t>的接口与共享仓库交互，这种情况下，使用描述符而不是明确引用就可以以访问数据，就像使用文件一样。   </a:t>
            </a:r>
            <a:endParaRPr lang="en-US" altLang="zh-CN" baseline="0"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7</a:t>
            </a:fld>
            <a:endParaRPr lang="ko-KR" altLang="en-US"/>
          </a:p>
        </p:txBody>
      </p:sp>
    </p:spTree>
    <p:extLst>
      <p:ext uri="{BB962C8B-B14F-4D97-AF65-F5344CB8AC3E}">
        <p14:creationId xmlns:p14="http://schemas.microsoft.com/office/powerpoint/2010/main" val="3170582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最底层构成了一个非结构化的点对点系统，节点之间定期的交换部分视图的项，目的是维护一个精确的随机视图， 精确性是指应该用指向随机选择的“活的”节点的项目来填充部分视图。</a:t>
            </a:r>
            <a:endParaRPr lang="en-US" altLang="zh-CN" dirty="0" smtClean="0"/>
          </a:p>
          <a:p>
            <a:endParaRPr lang="en-US" altLang="zh-CN" dirty="0" smtClean="0"/>
          </a:p>
          <a:p>
            <a:r>
              <a:rPr lang="zh-CN" altLang="en-US" dirty="0" smtClean="0"/>
              <a:t>最底层把部分视图传递到高层，在此进行另外的项目选择。 </a:t>
            </a:r>
            <a:r>
              <a:rPr lang="zh-CN" altLang="en-US" baseline="0" dirty="0" smtClean="0"/>
              <a:t> 对应于所希望的拓扑结构的邻接点的第二个列表。</a:t>
            </a:r>
            <a:endParaRPr lang="en-US" altLang="zh-CN" baseline="0" dirty="0" smtClean="0"/>
          </a:p>
          <a:p>
            <a:endParaRPr lang="en-US" altLang="zh-CN" baseline="0" dirty="0" smtClean="0"/>
          </a:p>
          <a:p>
            <a:r>
              <a:rPr lang="zh-CN" altLang="en-US" baseline="0" dirty="0" smtClean="0"/>
              <a:t>“排名函数”： 一个简单的排名函数是按照给定节点</a:t>
            </a:r>
            <a:r>
              <a:rPr lang="en-US" altLang="zh-CN" baseline="0" dirty="0" smtClean="0"/>
              <a:t>P</a:t>
            </a:r>
            <a:r>
              <a:rPr lang="zh-CN" altLang="en-US" baseline="0" dirty="0" smtClean="0"/>
              <a:t>的距离对节点集排序。 因此，只要最底层不断地传递随机选择的节点，节点 </a:t>
            </a:r>
            <a:r>
              <a:rPr lang="en-US" altLang="zh-CN" baseline="0" dirty="0" smtClean="0"/>
              <a:t>P</a:t>
            </a:r>
            <a:r>
              <a:rPr lang="zh-CN" altLang="en-US" baseline="0" dirty="0" smtClean="0"/>
              <a:t>就可以逐步创建最近邻节点列表。  </a:t>
            </a:r>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34</a:t>
            </a:fld>
            <a:endParaRPr lang="ko-KR" altLang="en-US"/>
          </a:p>
        </p:txBody>
      </p:sp>
    </p:spTree>
    <p:extLst>
      <p:ext uri="{BB962C8B-B14F-4D97-AF65-F5344CB8AC3E}">
        <p14:creationId xmlns:p14="http://schemas.microsoft.com/office/powerpoint/2010/main" val="3121529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当然，在排名时也可以使用完全不同的排名函数，比如可以采用对等节点的语义近似性有关的函数。    这种近似性可以构造语义覆盖网络，也可以用于非结构化点对点系统的高效查找算法。  </a:t>
            </a:r>
            <a:endParaRPr lang="en-US" altLang="zh-CN" baseline="0" dirty="0" smtClean="0"/>
          </a:p>
          <a:p>
            <a:r>
              <a:rPr lang="en-US" altLang="zh-CN" baseline="0" dirty="0" smtClean="0"/>
              <a:t> </a:t>
            </a:r>
          </a:p>
          <a:p>
            <a:r>
              <a:rPr lang="en-US" altLang="zh-CN" baseline="0" dirty="0" smtClean="0"/>
              <a:t>   </a:t>
            </a:r>
            <a:endParaRPr lang="en-US" altLang="zh-CN" dirty="0" smtClean="0"/>
          </a:p>
        </p:txBody>
      </p:sp>
      <p:sp>
        <p:nvSpPr>
          <p:cNvPr id="4" name="灯片编号占位符 3"/>
          <p:cNvSpPr>
            <a:spLocks noGrp="1"/>
          </p:cNvSpPr>
          <p:nvPr>
            <p:ph type="sldNum" sz="quarter" idx="10"/>
          </p:nvPr>
        </p:nvSpPr>
        <p:spPr/>
        <p:txBody>
          <a:bodyPr/>
          <a:lstStyle/>
          <a:p>
            <a:fld id="{31AC6D57-C42E-49B8-A8A9-219B6302ADFC}" type="slidenum">
              <a:rPr lang="ko-KR" altLang="en-US" smtClean="0"/>
              <a:t>35</a:t>
            </a:fld>
            <a:endParaRPr lang="ko-KR" altLang="en-US"/>
          </a:p>
        </p:txBody>
      </p:sp>
    </p:spTree>
    <p:extLst>
      <p:ext uri="{BB962C8B-B14F-4D97-AF65-F5344CB8AC3E}">
        <p14:creationId xmlns:p14="http://schemas.microsoft.com/office/powerpoint/2010/main" val="2252807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36</a:t>
            </a:fld>
            <a:endParaRPr lang="ko-KR" altLang="en-US"/>
          </a:p>
        </p:txBody>
      </p:sp>
    </p:spTree>
    <p:extLst>
      <p:ext uri="{BB962C8B-B14F-4D97-AF65-F5344CB8AC3E}">
        <p14:creationId xmlns:p14="http://schemas.microsoft.com/office/powerpoint/2010/main" val="1733992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对等节点之间的连接需要借助超级对等节点，与超级对等节点的连接 </a:t>
            </a:r>
            <a:r>
              <a:rPr lang="zh-CN" altLang="en-US" baseline="0" dirty="0" smtClean="0"/>
              <a:t>相对稳定。  超级节点的变更，可以根据用户的需求完成。    </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37</a:t>
            </a:fld>
            <a:endParaRPr lang="ko-KR" altLang="en-US"/>
          </a:p>
        </p:txBody>
      </p:sp>
    </p:spTree>
    <p:extLst>
      <p:ext uri="{BB962C8B-B14F-4D97-AF65-F5344CB8AC3E}">
        <p14:creationId xmlns:p14="http://schemas.microsoft.com/office/powerpoint/2010/main" val="3070479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38</a:t>
            </a:fld>
            <a:endParaRPr lang="ko-KR" altLang="en-US"/>
          </a:p>
        </p:txBody>
      </p:sp>
    </p:spTree>
    <p:extLst>
      <p:ext uri="{BB962C8B-B14F-4D97-AF65-F5344CB8AC3E}">
        <p14:creationId xmlns:p14="http://schemas.microsoft.com/office/powerpoint/2010/main" val="3252831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后续课程还会进一步介绍边界服务器</a:t>
            </a:r>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39</a:t>
            </a:fld>
            <a:endParaRPr lang="ko-KR" altLang="en-US"/>
          </a:p>
        </p:txBody>
      </p:sp>
    </p:spTree>
    <p:extLst>
      <p:ext uri="{BB962C8B-B14F-4D97-AF65-F5344CB8AC3E}">
        <p14:creationId xmlns:p14="http://schemas.microsoft.com/office/powerpoint/2010/main" val="121869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40</a:t>
            </a:fld>
            <a:endParaRPr lang="ko-KR" altLang="en-US"/>
          </a:p>
        </p:txBody>
      </p:sp>
    </p:spTree>
    <p:extLst>
      <p:ext uri="{BB962C8B-B14F-4D97-AF65-F5344CB8AC3E}">
        <p14:creationId xmlns:p14="http://schemas.microsoft.com/office/powerpoint/2010/main" val="4214412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共经历</a:t>
            </a:r>
            <a:r>
              <a:rPr lang="en-US" altLang="zh-CN" dirty="0" smtClean="0"/>
              <a:t>3</a:t>
            </a:r>
            <a:r>
              <a:rPr lang="zh-CN" altLang="en-US" dirty="0" smtClean="0"/>
              <a:t>三个步骤。   </a:t>
            </a:r>
            <a:r>
              <a:rPr lang="en-US" altLang="zh-CN" dirty="0" smtClean="0"/>
              <a:t>Invoke</a:t>
            </a:r>
            <a:r>
              <a:rPr lang="zh-CN" altLang="en-US" dirty="0" smtClean="0"/>
              <a:t>作为中间层的抽象， </a:t>
            </a:r>
            <a:r>
              <a:rPr lang="zh-CN" altLang="en-US" baseline="0" dirty="0" smtClean="0"/>
              <a:t> 具有通用性。   请求级中断器将做的只是为每个副本调用 </a:t>
            </a:r>
            <a:r>
              <a:rPr lang="en-US" altLang="zh-CN" baseline="0" dirty="0" smtClean="0"/>
              <a:t>invoke</a:t>
            </a:r>
            <a:r>
              <a:rPr lang="zh-CN" altLang="en-US" baseline="0" dirty="0" smtClean="0"/>
              <a:t>， 只有请求级中断器需要知道</a:t>
            </a:r>
            <a:r>
              <a:rPr lang="en-US" altLang="zh-CN" baseline="0" dirty="0" smtClean="0"/>
              <a:t>B</a:t>
            </a:r>
            <a:r>
              <a:rPr lang="zh-CN" altLang="en-US" baseline="0" dirty="0" smtClean="0"/>
              <a:t>的副本。   消息级中断器可能协助把激活转移给目标对象。</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42</a:t>
            </a:fld>
            <a:endParaRPr lang="ko-KR" altLang="en-US"/>
          </a:p>
        </p:txBody>
      </p:sp>
    </p:spTree>
    <p:extLst>
      <p:ext uri="{BB962C8B-B14F-4D97-AF65-F5344CB8AC3E}">
        <p14:creationId xmlns:p14="http://schemas.microsoft.com/office/powerpoint/2010/main" val="3839909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8</a:t>
            </a:fld>
            <a:endParaRPr lang="ko-KR" altLang="en-US"/>
          </a:p>
        </p:txBody>
      </p:sp>
    </p:spTree>
    <p:extLst>
      <p:ext uri="{BB962C8B-B14F-4D97-AF65-F5344CB8AC3E}">
        <p14:creationId xmlns:p14="http://schemas.microsoft.com/office/powerpoint/2010/main" val="2243073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客户端</a:t>
            </a:r>
            <a:r>
              <a:rPr lang="en-US" altLang="zh-CN" dirty="0"/>
              <a:t>-</a:t>
            </a:r>
            <a:r>
              <a:rPr lang="zh-CN" altLang="en-US" dirty="0"/>
              <a:t>服务器模型也是人们多年以来对分布式系统的一种抽象和理解，将系统分为不同的角色方便理解和管理；</a:t>
            </a:r>
            <a:endParaRPr lang="en-US" altLang="zh-CN" dirty="0"/>
          </a:p>
          <a:p>
            <a:r>
              <a:rPr lang="zh-CN" altLang="en-US" dirty="0"/>
              <a:t> </a:t>
            </a:r>
          </a:p>
        </p:txBody>
      </p:sp>
      <p:sp>
        <p:nvSpPr>
          <p:cNvPr id="4" name="灯片编号占位符 3"/>
          <p:cNvSpPr>
            <a:spLocks noGrp="1"/>
          </p:cNvSpPr>
          <p:nvPr>
            <p:ph type="sldNum" sz="quarter" idx="10"/>
          </p:nvPr>
        </p:nvSpPr>
        <p:spPr/>
        <p:txBody>
          <a:bodyPr/>
          <a:lstStyle/>
          <a:p>
            <a:fld id="{31AC6D57-C42E-49B8-A8A9-219B6302ADFC}" type="slidenum">
              <a:rPr lang="ko-KR" altLang="en-US" smtClean="0"/>
              <a:t>9</a:t>
            </a:fld>
            <a:endParaRPr lang="ko-KR" altLang="en-US"/>
          </a:p>
        </p:txBody>
      </p:sp>
    </p:spTree>
    <p:extLst>
      <p:ext uri="{BB962C8B-B14F-4D97-AF65-F5344CB8AC3E}">
        <p14:creationId xmlns:p14="http://schemas.microsoft.com/office/powerpoint/2010/main" val="226079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客户端和服务器之间通信协议可以采用无连接协议、也</a:t>
            </a:r>
            <a:r>
              <a:rPr lang="zh-CN" altLang="en-US" dirty="0" smtClean="0"/>
              <a:t>可以</a:t>
            </a:r>
            <a:r>
              <a:rPr lang="zh-CN" altLang="en-US" dirty="0"/>
              <a:t>采用有连接协议，取决于网络环境以及使用的场景</a:t>
            </a:r>
            <a:r>
              <a:rPr lang="zh-CN" altLang="en-US" dirty="0" smtClean="0"/>
              <a:t>。</a:t>
            </a:r>
            <a:endParaRPr lang="en-US" altLang="zh-CN" dirty="0" smtClean="0"/>
          </a:p>
          <a:p>
            <a:r>
              <a:rPr lang="en-US" altLang="zh-CN" dirty="0" smtClean="0"/>
              <a:t> </a:t>
            </a:r>
            <a:r>
              <a:rPr lang="zh-CN" altLang="en-US" baseline="0" dirty="0" smtClean="0"/>
              <a:t> 有连接的情况，稳定、性能高；</a:t>
            </a:r>
            <a:endParaRPr lang="en-US" altLang="zh-CN" dirty="0" smtClean="0"/>
          </a:p>
        </p:txBody>
      </p:sp>
      <p:sp>
        <p:nvSpPr>
          <p:cNvPr id="4" name="灯片编号占位符 3"/>
          <p:cNvSpPr>
            <a:spLocks noGrp="1"/>
          </p:cNvSpPr>
          <p:nvPr>
            <p:ph type="sldNum" sz="quarter" idx="10"/>
          </p:nvPr>
        </p:nvSpPr>
        <p:spPr/>
        <p:txBody>
          <a:bodyPr/>
          <a:lstStyle/>
          <a:p>
            <a:fld id="{31AC6D57-C42E-49B8-A8A9-219B6302ADFC}" type="slidenum">
              <a:rPr lang="ko-KR" altLang="en-US" smtClean="0"/>
              <a:t>10</a:t>
            </a:fld>
            <a:endParaRPr lang="ko-KR" altLang="en-US"/>
          </a:p>
        </p:txBody>
      </p:sp>
    </p:spTree>
    <p:extLst>
      <p:ext uri="{BB962C8B-B14F-4D97-AF65-F5344CB8AC3E}">
        <p14:creationId xmlns:p14="http://schemas.microsoft.com/office/powerpoint/2010/main" val="1603418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众所周知， </a:t>
            </a:r>
            <a:r>
              <a:rPr lang="zh-CN" altLang="en-US" baseline="0" dirty="0"/>
              <a:t>   一个典型非分层结构是通信协议栈。  在协议栈中，每一层实现了一种或者几种通信服务，允许数据从一个地方到另一个地方。</a:t>
            </a:r>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12</a:t>
            </a:fld>
            <a:endParaRPr lang="ko-KR" altLang="en-US"/>
          </a:p>
        </p:txBody>
      </p:sp>
    </p:spTree>
    <p:extLst>
      <p:ext uri="{BB962C8B-B14F-4D97-AF65-F5344CB8AC3E}">
        <p14:creationId xmlns:p14="http://schemas.microsoft.com/office/powerpoint/2010/main" val="3788761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数据层一般存储持久化的数据，</a:t>
            </a:r>
            <a:r>
              <a:rPr lang="zh-CN" altLang="en-US" baseline="0" dirty="0"/>
              <a:t> 保证数据的一致性是一个重要的问题。  关系型数据库 </a:t>
            </a:r>
            <a:r>
              <a:rPr lang="en-US" altLang="zh-CN" baseline="0" dirty="0"/>
              <a:t> </a:t>
            </a:r>
            <a:r>
              <a:rPr lang="en-US" altLang="zh-CN" baseline="0" dirty="0">
                <a:sym typeface="Wingdings" panose="05000000000000000000" pitchFamily="2" charset="2"/>
              </a:rPr>
              <a:t> </a:t>
            </a:r>
            <a:r>
              <a:rPr lang="zh-CN" altLang="en-US" baseline="0" dirty="0">
                <a:sym typeface="Wingdings" panose="05000000000000000000" pitchFamily="2" charset="2"/>
              </a:rPr>
              <a:t>非关系性数据库的发展</a:t>
            </a:r>
            <a:r>
              <a:rPr lang="en-US" altLang="zh-CN" baseline="0" dirty="0">
                <a:sym typeface="Wingdings" panose="05000000000000000000" pitchFamily="2" charset="2"/>
              </a:rPr>
              <a:t>, </a:t>
            </a:r>
            <a:r>
              <a:rPr lang="zh-CN" altLang="en-US" baseline="0" dirty="0">
                <a:sym typeface="Wingdings" panose="05000000000000000000" pitchFamily="2" charset="2"/>
              </a:rPr>
              <a:t>对象存储。  </a:t>
            </a:r>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14</a:t>
            </a:fld>
            <a:endParaRPr lang="ko-KR" altLang="en-US"/>
          </a:p>
        </p:txBody>
      </p:sp>
    </p:spTree>
    <p:extLst>
      <p:ext uri="{BB962C8B-B14F-4D97-AF65-F5344CB8AC3E}">
        <p14:creationId xmlns:p14="http://schemas.microsoft.com/office/powerpoint/2010/main" val="284389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最简单的用户接口是一个基于字符的界面，图形用户接口</a:t>
            </a:r>
            <a:r>
              <a:rPr lang="en-US" altLang="zh-CN" dirty="0"/>
              <a:t>Windows,</a:t>
            </a:r>
            <a:r>
              <a:rPr lang="en-US" altLang="zh-CN" baseline="0" dirty="0"/>
              <a:t>  Linux</a:t>
            </a:r>
            <a:r>
              <a:rPr lang="zh-CN" altLang="en-US" baseline="0" dirty="0"/>
              <a:t>操作系统中的 </a:t>
            </a:r>
            <a:r>
              <a:rPr lang="en-US" altLang="zh-CN" baseline="0" dirty="0"/>
              <a:t> X-windows</a:t>
            </a:r>
            <a:r>
              <a:rPr lang="zh-CN" altLang="en-US" dirty="0"/>
              <a:t>。 </a:t>
            </a:r>
            <a:r>
              <a:rPr lang="zh-CN" altLang="en-US" baseline="0" dirty="0"/>
              <a:t> 当前用户接口种类很多。  用户接口包括与人的交互以及与其他程序的交互。</a:t>
            </a:r>
            <a:r>
              <a:rPr lang="en-US" altLang="zh-CN" baseline="0" dirty="0"/>
              <a:t>Web </a:t>
            </a:r>
            <a:r>
              <a:rPr lang="zh-CN" altLang="en-US" baseline="0" dirty="0"/>
              <a:t>搜索引擎 </a:t>
            </a:r>
            <a:r>
              <a:rPr lang="en-US" altLang="zh-CN" baseline="0" dirty="0"/>
              <a:t>(OLTP)</a:t>
            </a:r>
            <a:r>
              <a:rPr lang="zh-CN" altLang="en-US" baseline="0" dirty="0"/>
              <a:t>。 类似的还有金融决策系统（</a:t>
            </a:r>
            <a:r>
              <a:rPr lang="en-US" altLang="zh-CN" baseline="0" dirty="0"/>
              <a:t>OLAP</a:t>
            </a:r>
            <a:r>
              <a:rPr lang="zh-CN" altLang="en-US" baseline="0" dirty="0"/>
              <a:t>），但是需要更对数据分析以及人工智能等方面的知识，，有时这类系统需要运行在高性能计算机上。</a:t>
            </a:r>
            <a:endParaRPr lang="en-US" altLang="zh-CN" baseline="0" dirty="0"/>
          </a:p>
          <a:p>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15</a:t>
            </a:fld>
            <a:endParaRPr lang="ko-KR" altLang="en-US"/>
          </a:p>
        </p:txBody>
      </p:sp>
    </p:spTree>
    <p:extLst>
      <p:ext uri="{BB962C8B-B14F-4D97-AF65-F5344CB8AC3E}">
        <p14:creationId xmlns:p14="http://schemas.microsoft.com/office/powerpoint/2010/main" val="2821021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16</a:t>
            </a:fld>
            <a:endParaRPr lang="ko-KR" altLang="en-US"/>
          </a:p>
        </p:txBody>
      </p:sp>
    </p:spTree>
    <p:extLst>
      <p:ext uri="{BB962C8B-B14F-4D97-AF65-F5344CB8AC3E}">
        <p14:creationId xmlns:p14="http://schemas.microsoft.com/office/powerpoint/2010/main" val="1137463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07880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16" name="슬라이드 번호 개체 틀 6"/>
          <p:cNvSpPr txBox="1">
            <a:spLocks/>
          </p:cNvSpPr>
          <p:nvPr userDrawn="1"/>
        </p:nvSpPr>
        <p:spPr>
          <a:xfrm>
            <a:off x="5157192" y="4704803"/>
            <a:ext cx="1600200" cy="365125"/>
          </a:xfrm>
          <a:prstGeom prst="rect">
            <a:avLst/>
          </a:prstGeom>
        </p:spPr>
        <p:txBody>
          <a:bodyPr vert="horz" lIns="68580" tIns="34290" rIns="68580" bIns="34290" rtlCol="0" anchor="ctr"/>
          <a:lstStyle>
            <a:defPPr>
              <a:defRPr lang="ko-KR"/>
            </a:defPPr>
            <a:lvl1pPr marL="0" algn="r" defTabSz="914400" rtl="0" eaLnBrk="1" latinLnBrk="1" hangingPunct="1">
              <a:defRPr sz="1400" b="1"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D496982-6B67-48BF-BE88-CEE75E286A28}" type="slidenum">
              <a:rPr lang="ko-KR" altLang="en-US" sz="1050" smtClean="0">
                <a:solidFill>
                  <a:schemeClr val="bg1">
                    <a:lumMod val="75000"/>
                  </a:schemeClr>
                </a:solidFill>
              </a:rPr>
              <a:pPr/>
              <a:t>‹#›</a:t>
            </a:fld>
            <a:endParaRPr lang="ko-KR" altLang="en-US" sz="1050">
              <a:solidFill>
                <a:schemeClr val="bg1">
                  <a:lumMod val="75000"/>
                </a:schemeClr>
              </a:solidFill>
            </a:endParaRPr>
          </a:p>
        </p:txBody>
      </p:sp>
      <p:sp>
        <p:nvSpPr>
          <p:cNvPr id="21" name="직사각형 20"/>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24158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제목 및 내용">
    <p:spTree>
      <p:nvGrpSpPr>
        <p:cNvPr id="1" name=""/>
        <p:cNvGrpSpPr/>
        <p:nvPr/>
      </p:nvGrpSpPr>
      <p:grpSpPr>
        <a:xfrm>
          <a:off x="0" y="0"/>
          <a:ext cx="0" cy="0"/>
          <a:chOff x="0" y="0"/>
          <a:chExt cx="0" cy="0"/>
        </a:xfrm>
      </p:grpSpPr>
      <p:sp>
        <p:nvSpPr>
          <p:cNvPr id="2" name="슬라이드 번호 개체 틀 6"/>
          <p:cNvSpPr txBox="1">
            <a:spLocks/>
          </p:cNvSpPr>
          <p:nvPr userDrawn="1"/>
        </p:nvSpPr>
        <p:spPr>
          <a:xfrm>
            <a:off x="5103186" y="146109"/>
            <a:ext cx="1600200" cy="365125"/>
          </a:xfrm>
          <a:prstGeom prst="rect">
            <a:avLst/>
          </a:prstGeom>
        </p:spPr>
        <p:txBody>
          <a:bodyPr vert="horz" lIns="68580" tIns="34290" rIns="68580" bIns="34290" rtlCol="0" anchor="ctr"/>
          <a:lstStyle>
            <a:defPPr>
              <a:defRPr lang="ko-KR"/>
            </a:defPPr>
            <a:lvl1pPr marL="0" algn="r" defTabSz="914400" rtl="0" eaLnBrk="1" latinLnBrk="1" hangingPunct="1">
              <a:defRPr sz="1400" b="1"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D496982-6B67-48BF-BE88-CEE75E286A28}" type="slidenum">
              <a:rPr lang="ko-KR" altLang="en-US" sz="1050" smtClean="0">
                <a:solidFill>
                  <a:schemeClr val="bg1">
                    <a:lumMod val="75000"/>
                  </a:schemeClr>
                </a:solidFill>
              </a:rPr>
              <a:pPr/>
              <a:t>‹#›</a:t>
            </a:fld>
            <a:endParaRPr lang="ko-KR" altLang="en-US" sz="1050">
              <a:solidFill>
                <a:schemeClr val="bg1">
                  <a:lumMod val="75000"/>
                </a:schemeClr>
              </a:solidFill>
            </a:endParaRPr>
          </a:p>
        </p:txBody>
      </p:sp>
      <p:pic>
        <p:nvPicPr>
          <p:cNvPr id="3" name="그림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rcRect/>
          <a:stretch/>
        </p:blipFill>
        <p:spPr>
          <a:xfrm rot="2107803">
            <a:off x="6042762" y="98400"/>
            <a:ext cx="412342" cy="556055"/>
          </a:xfrm>
          <a:prstGeom prst="rect">
            <a:avLst/>
          </a:prstGeom>
        </p:spPr>
      </p:pic>
      <p:sp>
        <p:nvSpPr>
          <p:cNvPr id="4" name="텍스트 개체 틀 2"/>
          <p:cNvSpPr>
            <a:spLocks noGrp="1"/>
          </p:cNvSpPr>
          <p:nvPr>
            <p:ph type="body" sz="quarter" idx="13" hasCustomPrompt="1"/>
          </p:nvPr>
        </p:nvSpPr>
        <p:spPr>
          <a:xfrm>
            <a:off x="998731" y="2741275"/>
            <a:ext cx="4719567" cy="691079"/>
          </a:xfrm>
          <a:prstGeom prst="rect">
            <a:avLst/>
          </a:prstGeom>
        </p:spPr>
        <p:txBody>
          <a:bodyPr lIns="0" tIns="0" rIns="0" bIns="0"/>
          <a:lstStyle>
            <a:lvl1pPr marL="0" indent="0">
              <a:buNone/>
              <a:defRPr sz="3000" b="1" baseline="0">
                <a:ln>
                  <a:solidFill>
                    <a:schemeClr val="bg1"/>
                  </a:solidFill>
                </a:ln>
                <a:blipFill>
                  <a:blip r:embed="rId4"/>
                  <a:stretch>
                    <a:fillRect/>
                  </a:stretch>
                </a:blipFill>
                <a:latin typeface="Tahoma" panose="020B0604030504040204" pitchFamily="34" charset="0"/>
                <a:cs typeface="Tahoma" panose="020B0604030504040204" pitchFamily="34" charset="0"/>
              </a:defRPr>
            </a:lvl1pPr>
          </a:lstStyle>
          <a:p>
            <a:pPr lvl="0"/>
            <a:r>
              <a:rPr lang="en-US" altLang="ko-KR"/>
              <a:t>Slide main title</a:t>
            </a:r>
            <a:endParaRPr lang="ko-KR" altLang="en-US"/>
          </a:p>
        </p:txBody>
      </p:sp>
      <p:sp>
        <p:nvSpPr>
          <p:cNvPr id="5" name="텍스트 개체 틀 2"/>
          <p:cNvSpPr>
            <a:spLocks noGrp="1"/>
          </p:cNvSpPr>
          <p:nvPr>
            <p:ph type="body" sz="quarter" idx="14" hasCustomPrompt="1"/>
          </p:nvPr>
        </p:nvSpPr>
        <p:spPr>
          <a:xfrm>
            <a:off x="998731" y="1589147"/>
            <a:ext cx="2572682" cy="995028"/>
          </a:xfrm>
          <a:prstGeom prst="rect">
            <a:avLst/>
          </a:prstGeom>
        </p:spPr>
        <p:txBody>
          <a:bodyPr lIns="0" tIns="0" rIns="0" bIns="0"/>
          <a:lstStyle>
            <a:lvl1pPr marL="0" indent="0">
              <a:buNone/>
              <a:defRPr sz="4500" b="1" baseline="0">
                <a:ln w="25400">
                  <a:solidFill>
                    <a:srgbClr val="FCAE16"/>
                  </a:solidFill>
                </a:ln>
                <a:blipFill>
                  <a:blip r:embed="rId5"/>
                  <a:stretch>
                    <a:fillRect/>
                  </a:stretch>
                </a:blipFill>
                <a:latin typeface="Tahoma" panose="020B0604030504040204" pitchFamily="34" charset="0"/>
                <a:cs typeface="Tahoma" panose="020B0604030504040204" pitchFamily="34" charset="0"/>
              </a:defRPr>
            </a:lvl1pPr>
          </a:lstStyle>
          <a:p>
            <a:pPr lvl="0"/>
            <a:r>
              <a:rPr lang="en-US" altLang="ko-KR"/>
              <a:t>01</a:t>
            </a:r>
            <a:endParaRPr lang="ko-KR" altLang="en-US"/>
          </a:p>
        </p:txBody>
      </p:sp>
      <p:sp>
        <p:nvSpPr>
          <p:cNvPr id="6" name="텍스트 개체 틀 2"/>
          <p:cNvSpPr>
            <a:spLocks noGrp="1"/>
          </p:cNvSpPr>
          <p:nvPr>
            <p:ph type="body" sz="quarter" idx="15" hasCustomPrompt="1"/>
          </p:nvPr>
        </p:nvSpPr>
        <p:spPr>
          <a:xfrm>
            <a:off x="998730" y="3467945"/>
            <a:ext cx="4719568" cy="399852"/>
          </a:xfrm>
          <a:prstGeom prst="rect">
            <a:avLst/>
          </a:prstGeom>
        </p:spPr>
        <p:txBody>
          <a:bodyPr lIns="0" tIns="0" rIns="0" bIns="0"/>
          <a:lstStyle>
            <a:lvl1pPr marL="0" indent="0">
              <a:buNone/>
              <a:defRPr sz="1350" b="1" baseline="0">
                <a:ln>
                  <a:noFill/>
                </a:ln>
                <a:solidFill>
                  <a:schemeClr val="bg1"/>
                </a:solidFill>
                <a:latin typeface="Tahoma" panose="020B0604030504040204" pitchFamily="34" charset="0"/>
                <a:cs typeface="Tahoma" panose="020B0604030504040204" pitchFamily="34" charset="0"/>
              </a:defRPr>
            </a:lvl1pPr>
          </a:lstStyle>
          <a:p>
            <a:pPr lvl="0"/>
            <a:r>
              <a:rPr lang="en-US" altLang="ko-KR"/>
              <a:t>Slide sub title</a:t>
            </a:r>
            <a:endParaRPr lang="ko-KR" altLang="en-US"/>
          </a:p>
        </p:txBody>
      </p:sp>
      <p:pic>
        <p:nvPicPr>
          <p:cNvPr id="7" name="그림 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rot="17880873">
            <a:off x="4849359" y="2186638"/>
            <a:ext cx="1294189" cy="981704"/>
          </a:xfrm>
          <a:prstGeom prst="rect">
            <a:avLst/>
          </a:prstGeom>
        </p:spPr>
      </p:pic>
      <p:pic>
        <p:nvPicPr>
          <p:cNvPr id="8" name="그림 7"/>
          <p:cNvPicPr>
            <a:picLocks noChangeAspect="1"/>
          </p:cNvPicPr>
          <p:nvPr userDrawn="1"/>
        </p:nvPicPr>
        <p:blipFill rotWithShape="1">
          <a:blip r:embed="rId7" cstate="screen">
            <a:extLst>
              <a:ext uri="{BEBA8EAE-BF5A-486C-A8C5-ECC9F3942E4B}">
                <a14:imgProps xmlns:a14="http://schemas.microsoft.com/office/drawing/2010/main">
                  <a14:imgLayer r:embed="rId8">
                    <a14:imgEffect>
                      <a14:brightnessContrast contrast="-100000"/>
                    </a14:imgEffect>
                  </a14:imgLayer>
                </a14:imgProps>
              </a:ext>
              <a:ext uri="{28A0092B-C50C-407E-A947-70E740481C1C}">
                <a14:useLocalDpi xmlns:a14="http://schemas.microsoft.com/office/drawing/2010/main"/>
              </a:ext>
            </a:extLst>
          </a:blip>
          <a:srcRect/>
          <a:stretch/>
        </p:blipFill>
        <p:spPr>
          <a:xfrm>
            <a:off x="188641" y="233916"/>
            <a:ext cx="1004777" cy="1318436"/>
          </a:xfrm>
          <a:prstGeom prst="rect">
            <a:avLst/>
          </a:prstGeom>
        </p:spPr>
      </p:pic>
      <p:sp>
        <p:nvSpPr>
          <p:cNvPr id="9" name="직사각형 8"/>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Freeform 14"/>
          <p:cNvSpPr>
            <a:spLocks/>
          </p:cNvSpPr>
          <p:nvPr userDrawn="1"/>
        </p:nvSpPr>
        <p:spPr bwMode="auto">
          <a:xfrm rot="1927573">
            <a:off x="3472080" y="308988"/>
            <a:ext cx="2672645" cy="5662921"/>
          </a:xfrm>
          <a:custGeom>
            <a:avLst/>
            <a:gdLst>
              <a:gd name="T0" fmla="*/ 684 w 6732"/>
              <a:gd name="T1" fmla="*/ 38 h 8636"/>
              <a:gd name="T2" fmla="*/ 474 w 6732"/>
              <a:gd name="T3" fmla="*/ 150 h 8636"/>
              <a:gd name="T4" fmla="*/ 312 w 6732"/>
              <a:gd name="T5" fmla="*/ 270 h 8636"/>
              <a:gd name="T6" fmla="*/ 162 w 6732"/>
              <a:gd name="T7" fmla="*/ 428 h 8636"/>
              <a:gd name="T8" fmla="*/ 48 w 6732"/>
              <a:gd name="T9" fmla="*/ 626 h 8636"/>
              <a:gd name="T10" fmla="*/ 14 w 6732"/>
              <a:gd name="T11" fmla="*/ 742 h 8636"/>
              <a:gd name="T12" fmla="*/ 0 w 6732"/>
              <a:gd name="T13" fmla="*/ 866 h 8636"/>
              <a:gd name="T14" fmla="*/ 6 w 6732"/>
              <a:gd name="T15" fmla="*/ 1004 h 8636"/>
              <a:gd name="T16" fmla="*/ 40 w 6732"/>
              <a:gd name="T17" fmla="*/ 1149 h 8636"/>
              <a:gd name="T18" fmla="*/ 90 w 6732"/>
              <a:gd name="T19" fmla="*/ 1237 h 8636"/>
              <a:gd name="T20" fmla="*/ 206 w 6732"/>
              <a:gd name="T21" fmla="*/ 1379 h 8636"/>
              <a:gd name="T22" fmla="*/ 328 w 6732"/>
              <a:gd name="T23" fmla="*/ 1485 h 8636"/>
              <a:gd name="T24" fmla="*/ 490 w 6732"/>
              <a:gd name="T25" fmla="*/ 1583 h 8636"/>
              <a:gd name="T26" fmla="*/ 696 w 6732"/>
              <a:gd name="T27" fmla="*/ 1661 h 8636"/>
              <a:gd name="T28" fmla="*/ 949 w 6732"/>
              <a:gd name="T29" fmla="*/ 1707 h 8636"/>
              <a:gd name="T30" fmla="*/ 1253 w 6732"/>
              <a:gd name="T31" fmla="*/ 1711 h 8636"/>
              <a:gd name="T32" fmla="*/ 1979 w 6732"/>
              <a:gd name="T33" fmla="*/ 1689 h 8636"/>
              <a:gd name="T34" fmla="*/ 2399 w 6732"/>
              <a:gd name="T35" fmla="*/ 1695 h 8636"/>
              <a:gd name="T36" fmla="*/ 2856 w 6732"/>
              <a:gd name="T37" fmla="*/ 1729 h 8636"/>
              <a:gd name="T38" fmla="*/ 3352 w 6732"/>
              <a:gd name="T39" fmla="*/ 1807 h 8636"/>
              <a:gd name="T40" fmla="*/ 3884 w 6732"/>
              <a:gd name="T41" fmla="*/ 1941 h 8636"/>
              <a:gd name="T42" fmla="*/ 4453 w 6732"/>
              <a:gd name="T43" fmla="*/ 2145 h 8636"/>
              <a:gd name="T44" fmla="*/ 4903 w 6732"/>
              <a:gd name="T45" fmla="*/ 2351 h 8636"/>
              <a:gd name="T46" fmla="*/ 5459 w 6732"/>
              <a:gd name="T47" fmla="*/ 2673 h 8636"/>
              <a:gd name="T48" fmla="*/ 5877 w 6732"/>
              <a:gd name="T49" fmla="*/ 2983 h 8636"/>
              <a:gd name="T50" fmla="*/ 6084 w 6732"/>
              <a:gd name="T51" fmla="*/ 3169 h 8636"/>
              <a:gd name="T52" fmla="*/ 6266 w 6732"/>
              <a:gd name="T53" fmla="*/ 3356 h 8636"/>
              <a:gd name="T54" fmla="*/ 6422 w 6732"/>
              <a:gd name="T55" fmla="*/ 3548 h 8636"/>
              <a:gd name="T56" fmla="*/ 6548 w 6732"/>
              <a:gd name="T57" fmla="*/ 3738 h 8636"/>
              <a:gd name="T58" fmla="*/ 6642 w 6732"/>
              <a:gd name="T59" fmla="*/ 3928 h 8636"/>
              <a:gd name="T60" fmla="*/ 6704 w 6732"/>
              <a:gd name="T61" fmla="*/ 4114 h 8636"/>
              <a:gd name="T62" fmla="*/ 6730 w 6732"/>
              <a:gd name="T63" fmla="*/ 4294 h 8636"/>
              <a:gd name="T64" fmla="*/ 6720 w 6732"/>
              <a:gd name="T65" fmla="*/ 4468 h 8636"/>
              <a:gd name="T66" fmla="*/ 6672 w 6732"/>
              <a:gd name="T67" fmla="*/ 4632 h 8636"/>
              <a:gd name="T68" fmla="*/ 6582 w 6732"/>
              <a:gd name="T69" fmla="*/ 4786 h 8636"/>
              <a:gd name="T70" fmla="*/ 6452 w 6732"/>
              <a:gd name="T71" fmla="*/ 4928 h 8636"/>
              <a:gd name="T72" fmla="*/ 6324 w 6732"/>
              <a:gd name="T73" fmla="*/ 5024 h 8636"/>
              <a:gd name="T74" fmla="*/ 6122 w 6732"/>
              <a:gd name="T75" fmla="*/ 5140 h 8636"/>
              <a:gd name="T76" fmla="*/ 5894 w 6732"/>
              <a:gd name="T77" fmla="*/ 5244 h 8636"/>
              <a:gd name="T78" fmla="*/ 5375 w 6732"/>
              <a:gd name="T79" fmla="*/ 5425 h 8636"/>
              <a:gd name="T80" fmla="*/ 4489 w 6732"/>
              <a:gd name="T81" fmla="*/ 5683 h 8636"/>
              <a:gd name="T82" fmla="*/ 3878 w 6732"/>
              <a:gd name="T83" fmla="*/ 5879 h 8636"/>
              <a:gd name="T84" fmla="*/ 3356 w 6732"/>
              <a:gd name="T85" fmla="*/ 6091 h 8636"/>
              <a:gd name="T86" fmla="*/ 3070 w 6732"/>
              <a:gd name="T87" fmla="*/ 6235 h 8636"/>
              <a:gd name="T88" fmla="*/ 2802 w 6732"/>
              <a:gd name="T89" fmla="*/ 6401 h 8636"/>
              <a:gd name="T90" fmla="*/ 2552 w 6732"/>
              <a:gd name="T91" fmla="*/ 6591 h 8636"/>
              <a:gd name="T92" fmla="*/ 2325 w 6732"/>
              <a:gd name="T93" fmla="*/ 6809 h 8636"/>
              <a:gd name="T94" fmla="*/ 2125 w 6732"/>
              <a:gd name="T95" fmla="*/ 7057 h 8636"/>
              <a:gd name="T96" fmla="*/ 2045 w 6732"/>
              <a:gd name="T97" fmla="*/ 7191 h 8636"/>
              <a:gd name="T98" fmla="*/ 1961 w 6732"/>
              <a:gd name="T99" fmla="*/ 7423 h 8636"/>
              <a:gd name="T100" fmla="*/ 1917 w 6732"/>
              <a:gd name="T101" fmla="*/ 7618 h 8636"/>
              <a:gd name="T102" fmla="*/ 1895 w 6732"/>
              <a:gd name="T103" fmla="*/ 7852 h 8636"/>
              <a:gd name="T104" fmla="*/ 1907 w 6732"/>
              <a:gd name="T105" fmla="*/ 8116 h 8636"/>
              <a:gd name="T106" fmla="*/ 1967 w 6732"/>
              <a:gd name="T107" fmla="*/ 8406 h 8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32" h="8636">
                <a:moveTo>
                  <a:pt x="772" y="0"/>
                </a:moveTo>
                <a:lnTo>
                  <a:pt x="772" y="0"/>
                </a:lnTo>
                <a:lnTo>
                  <a:pt x="730" y="16"/>
                </a:lnTo>
                <a:lnTo>
                  <a:pt x="684" y="38"/>
                </a:lnTo>
                <a:lnTo>
                  <a:pt x="622" y="66"/>
                </a:lnTo>
                <a:lnTo>
                  <a:pt x="552" y="104"/>
                </a:lnTo>
                <a:lnTo>
                  <a:pt x="514" y="126"/>
                </a:lnTo>
                <a:lnTo>
                  <a:pt x="474" y="150"/>
                </a:lnTo>
                <a:lnTo>
                  <a:pt x="434" y="176"/>
                </a:lnTo>
                <a:lnTo>
                  <a:pt x="394" y="204"/>
                </a:lnTo>
                <a:lnTo>
                  <a:pt x="352" y="236"/>
                </a:lnTo>
                <a:lnTo>
                  <a:pt x="312" y="270"/>
                </a:lnTo>
                <a:lnTo>
                  <a:pt x="272" y="306"/>
                </a:lnTo>
                <a:lnTo>
                  <a:pt x="234" y="344"/>
                </a:lnTo>
                <a:lnTo>
                  <a:pt x="196" y="384"/>
                </a:lnTo>
                <a:lnTo>
                  <a:pt x="162" y="428"/>
                </a:lnTo>
                <a:lnTo>
                  <a:pt x="128" y="474"/>
                </a:lnTo>
                <a:lnTo>
                  <a:pt x="98" y="522"/>
                </a:lnTo>
                <a:lnTo>
                  <a:pt x="72" y="574"/>
                </a:lnTo>
                <a:lnTo>
                  <a:pt x="48" y="626"/>
                </a:lnTo>
                <a:lnTo>
                  <a:pt x="38" y="654"/>
                </a:lnTo>
                <a:lnTo>
                  <a:pt x="30" y="682"/>
                </a:lnTo>
                <a:lnTo>
                  <a:pt x="22" y="712"/>
                </a:lnTo>
                <a:lnTo>
                  <a:pt x="14" y="742"/>
                </a:lnTo>
                <a:lnTo>
                  <a:pt x="8" y="772"/>
                </a:lnTo>
                <a:lnTo>
                  <a:pt x="4" y="802"/>
                </a:lnTo>
                <a:lnTo>
                  <a:pt x="2" y="834"/>
                </a:lnTo>
                <a:lnTo>
                  <a:pt x="0" y="866"/>
                </a:lnTo>
                <a:lnTo>
                  <a:pt x="0" y="900"/>
                </a:lnTo>
                <a:lnTo>
                  <a:pt x="0" y="934"/>
                </a:lnTo>
                <a:lnTo>
                  <a:pt x="2" y="968"/>
                </a:lnTo>
                <a:lnTo>
                  <a:pt x="6" y="1004"/>
                </a:lnTo>
                <a:lnTo>
                  <a:pt x="12" y="1038"/>
                </a:lnTo>
                <a:lnTo>
                  <a:pt x="20" y="1076"/>
                </a:lnTo>
                <a:lnTo>
                  <a:pt x="30" y="1111"/>
                </a:lnTo>
                <a:lnTo>
                  <a:pt x="40" y="1149"/>
                </a:lnTo>
                <a:lnTo>
                  <a:pt x="40" y="1149"/>
                </a:lnTo>
                <a:lnTo>
                  <a:pt x="52" y="1173"/>
                </a:lnTo>
                <a:lnTo>
                  <a:pt x="68" y="1201"/>
                </a:lnTo>
                <a:lnTo>
                  <a:pt x="90" y="1237"/>
                </a:lnTo>
                <a:lnTo>
                  <a:pt x="120" y="1281"/>
                </a:lnTo>
                <a:lnTo>
                  <a:pt x="160" y="1327"/>
                </a:lnTo>
                <a:lnTo>
                  <a:pt x="182" y="1353"/>
                </a:lnTo>
                <a:lnTo>
                  <a:pt x="206" y="1379"/>
                </a:lnTo>
                <a:lnTo>
                  <a:pt x="234" y="1405"/>
                </a:lnTo>
                <a:lnTo>
                  <a:pt x="262" y="1431"/>
                </a:lnTo>
                <a:lnTo>
                  <a:pt x="294" y="1457"/>
                </a:lnTo>
                <a:lnTo>
                  <a:pt x="328" y="1485"/>
                </a:lnTo>
                <a:lnTo>
                  <a:pt x="364" y="1509"/>
                </a:lnTo>
                <a:lnTo>
                  <a:pt x="404" y="1535"/>
                </a:lnTo>
                <a:lnTo>
                  <a:pt x="446" y="1559"/>
                </a:lnTo>
                <a:lnTo>
                  <a:pt x="490" y="1583"/>
                </a:lnTo>
                <a:lnTo>
                  <a:pt x="536" y="1605"/>
                </a:lnTo>
                <a:lnTo>
                  <a:pt x="588" y="1625"/>
                </a:lnTo>
                <a:lnTo>
                  <a:pt x="640" y="1645"/>
                </a:lnTo>
                <a:lnTo>
                  <a:pt x="696" y="1661"/>
                </a:lnTo>
                <a:lnTo>
                  <a:pt x="754" y="1677"/>
                </a:lnTo>
                <a:lnTo>
                  <a:pt x="816" y="1689"/>
                </a:lnTo>
                <a:lnTo>
                  <a:pt x="881" y="1699"/>
                </a:lnTo>
                <a:lnTo>
                  <a:pt x="949" y="1707"/>
                </a:lnTo>
                <a:lnTo>
                  <a:pt x="1021" y="1711"/>
                </a:lnTo>
                <a:lnTo>
                  <a:pt x="1095" y="1713"/>
                </a:lnTo>
                <a:lnTo>
                  <a:pt x="1095" y="1713"/>
                </a:lnTo>
                <a:lnTo>
                  <a:pt x="1253" y="1711"/>
                </a:lnTo>
                <a:lnTo>
                  <a:pt x="1421" y="1707"/>
                </a:lnTo>
                <a:lnTo>
                  <a:pt x="1597" y="1699"/>
                </a:lnTo>
                <a:lnTo>
                  <a:pt x="1783" y="1693"/>
                </a:lnTo>
                <a:lnTo>
                  <a:pt x="1979" y="1689"/>
                </a:lnTo>
                <a:lnTo>
                  <a:pt x="2081" y="1689"/>
                </a:lnTo>
                <a:lnTo>
                  <a:pt x="2185" y="1689"/>
                </a:lnTo>
                <a:lnTo>
                  <a:pt x="2291" y="1691"/>
                </a:lnTo>
                <a:lnTo>
                  <a:pt x="2399" y="1695"/>
                </a:lnTo>
                <a:lnTo>
                  <a:pt x="2511" y="1701"/>
                </a:lnTo>
                <a:lnTo>
                  <a:pt x="2622" y="1707"/>
                </a:lnTo>
                <a:lnTo>
                  <a:pt x="2738" y="1717"/>
                </a:lnTo>
                <a:lnTo>
                  <a:pt x="2856" y="1729"/>
                </a:lnTo>
                <a:lnTo>
                  <a:pt x="2976" y="1743"/>
                </a:lnTo>
                <a:lnTo>
                  <a:pt x="3100" y="1761"/>
                </a:lnTo>
                <a:lnTo>
                  <a:pt x="3224" y="1783"/>
                </a:lnTo>
                <a:lnTo>
                  <a:pt x="3352" y="1807"/>
                </a:lnTo>
                <a:lnTo>
                  <a:pt x="3482" y="1833"/>
                </a:lnTo>
                <a:lnTo>
                  <a:pt x="3614" y="1865"/>
                </a:lnTo>
                <a:lnTo>
                  <a:pt x="3748" y="1901"/>
                </a:lnTo>
                <a:lnTo>
                  <a:pt x="3884" y="1941"/>
                </a:lnTo>
                <a:lnTo>
                  <a:pt x="4024" y="1985"/>
                </a:lnTo>
                <a:lnTo>
                  <a:pt x="4166" y="2033"/>
                </a:lnTo>
                <a:lnTo>
                  <a:pt x="4307" y="2087"/>
                </a:lnTo>
                <a:lnTo>
                  <a:pt x="4453" y="2145"/>
                </a:lnTo>
                <a:lnTo>
                  <a:pt x="4603" y="2209"/>
                </a:lnTo>
                <a:lnTo>
                  <a:pt x="4753" y="2277"/>
                </a:lnTo>
                <a:lnTo>
                  <a:pt x="4753" y="2277"/>
                </a:lnTo>
                <a:lnTo>
                  <a:pt x="4903" y="2351"/>
                </a:lnTo>
                <a:lnTo>
                  <a:pt x="5049" y="2427"/>
                </a:lnTo>
                <a:lnTo>
                  <a:pt x="5189" y="2507"/>
                </a:lnTo>
                <a:lnTo>
                  <a:pt x="5327" y="2589"/>
                </a:lnTo>
                <a:lnTo>
                  <a:pt x="5459" y="2673"/>
                </a:lnTo>
                <a:lnTo>
                  <a:pt x="5585" y="2759"/>
                </a:lnTo>
                <a:lnTo>
                  <a:pt x="5707" y="2847"/>
                </a:lnTo>
                <a:lnTo>
                  <a:pt x="5823" y="2937"/>
                </a:lnTo>
                <a:lnTo>
                  <a:pt x="5877" y="2983"/>
                </a:lnTo>
                <a:lnTo>
                  <a:pt x="5932" y="3029"/>
                </a:lnTo>
                <a:lnTo>
                  <a:pt x="5984" y="3075"/>
                </a:lnTo>
                <a:lnTo>
                  <a:pt x="6036" y="3123"/>
                </a:lnTo>
                <a:lnTo>
                  <a:pt x="6084" y="3169"/>
                </a:lnTo>
                <a:lnTo>
                  <a:pt x="6132" y="3215"/>
                </a:lnTo>
                <a:lnTo>
                  <a:pt x="6180" y="3262"/>
                </a:lnTo>
                <a:lnTo>
                  <a:pt x="6224" y="3310"/>
                </a:lnTo>
                <a:lnTo>
                  <a:pt x="6266" y="3356"/>
                </a:lnTo>
                <a:lnTo>
                  <a:pt x="6308" y="3404"/>
                </a:lnTo>
                <a:lnTo>
                  <a:pt x="6348" y="3452"/>
                </a:lnTo>
                <a:lnTo>
                  <a:pt x="6386" y="3500"/>
                </a:lnTo>
                <a:lnTo>
                  <a:pt x="6422" y="3548"/>
                </a:lnTo>
                <a:lnTo>
                  <a:pt x="6456" y="3596"/>
                </a:lnTo>
                <a:lnTo>
                  <a:pt x="6488" y="3644"/>
                </a:lnTo>
                <a:lnTo>
                  <a:pt x="6518" y="3690"/>
                </a:lnTo>
                <a:lnTo>
                  <a:pt x="6548" y="3738"/>
                </a:lnTo>
                <a:lnTo>
                  <a:pt x="6574" y="3786"/>
                </a:lnTo>
                <a:lnTo>
                  <a:pt x="6598" y="3834"/>
                </a:lnTo>
                <a:lnTo>
                  <a:pt x="6622" y="3880"/>
                </a:lnTo>
                <a:lnTo>
                  <a:pt x="6642" y="3928"/>
                </a:lnTo>
                <a:lnTo>
                  <a:pt x="6660" y="3974"/>
                </a:lnTo>
                <a:lnTo>
                  <a:pt x="6678" y="4020"/>
                </a:lnTo>
                <a:lnTo>
                  <a:pt x="6692" y="4068"/>
                </a:lnTo>
                <a:lnTo>
                  <a:pt x="6704" y="4114"/>
                </a:lnTo>
                <a:lnTo>
                  <a:pt x="6714" y="4158"/>
                </a:lnTo>
                <a:lnTo>
                  <a:pt x="6722" y="4204"/>
                </a:lnTo>
                <a:lnTo>
                  <a:pt x="6726" y="4250"/>
                </a:lnTo>
                <a:lnTo>
                  <a:pt x="6730" y="4294"/>
                </a:lnTo>
                <a:lnTo>
                  <a:pt x="6732" y="4338"/>
                </a:lnTo>
                <a:lnTo>
                  <a:pt x="6730" y="4382"/>
                </a:lnTo>
                <a:lnTo>
                  <a:pt x="6726" y="4424"/>
                </a:lnTo>
                <a:lnTo>
                  <a:pt x="6720" y="4468"/>
                </a:lnTo>
                <a:lnTo>
                  <a:pt x="6712" y="4510"/>
                </a:lnTo>
                <a:lnTo>
                  <a:pt x="6700" y="4550"/>
                </a:lnTo>
                <a:lnTo>
                  <a:pt x="6688" y="4592"/>
                </a:lnTo>
                <a:lnTo>
                  <a:pt x="6672" y="4632"/>
                </a:lnTo>
                <a:lnTo>
                  <a:pt x="6654" y="4672"/>
                </a:lnTo>
                <a:lnTo>
                  <a:pt x="6632" y="4710"/>
                </a:lnTo>
                <a:lnTo>
                  <a:pt x="6608" y="4748"/>
                </a:lnTo>
                <a:lnTo>
                  <a:pt x="6582" y="4786"/>
                </a:lnTo>
                <a:lnTo>
                  <a:pt x="6554" y="4822"/>
                </a:lnTo>
                <a:lnTo>
                  <a:pt x="6522" y="4858"/>
                </a:lnTo>
                <a:lnTo>
                  <a:pt x="6488" y="4894"/>
                </a:lnTo>
                <a:lnTo>
                  <a:pt x="6452" y="4928"/>
                </a:lnTo>
                <a:lnTo>
                  <a:pt x="6412" y="4960"/>
                </a:lnTo>
                <a:lnTo>
                  <a:pt x="6370" y="4992"/>
                </a:lnTo>
                <a:lnTo>
                  <a:pt x="6324" y="5024"/>
                </a:lnTo>
                <a:lnTo>
                  <a:pt x="6324" y="5024"/>
                </a:lnTo>
                <a:lnTo>
                  <a:pt x="6276" y="5054"/>
                </a:lnTo>
                <a:lnTo>
                  <a:pt x="6226" y="5084"/>
                </a:lnTo>
                <a:lnTo>
                  <a:pt x="6176" y="5112"/>
                </a:lnTo>
                <a:lnTo>
                  <a:pt x="6122" y="5140"/>
                </a:lnTo>
                <a:lnTo>
                  <a:pt x="6068" y="5168"/>
                </a:lnTo>
                <a:lnTo>
                  <a:pt x="6012" y="5194"/>
                </a:lnTo>
                <a:lnTo>
                  <a:pt x="5954" y="5220"/>
                </a:lnTo>
                <a:lnTo>
                  <a:pt x="5894" y="5244"/>
                </a:lnTo>
                <a:lnTo>
                  <a:pt x="5773" y="5292"/>
                </a:lnTo>
                <a:lnTo>
                  <a:pt x="5645" y="5338"/>
                </a:lnTo>
                <a:lnTo>
                  <a:pt x="5511" y="5384"/>
                </a:lnTo>
                <a:lnTo>
                  <a:pt x="5375" y="5425"/>
                </a:lnTo>
                <a:lnTo>
                  <a:pt x="5233" y="5469"/>
                </a:lnTo>
                <a:lnTo>
                  <a:pt x="5089" y="5511"/>
                </a:lnTo>
                <a:lnTo>
                  <a:pt x="4793" y="5595"/>
                </a:lnTo>
                <a:lnTo>
                  <a:pt x="4489" y="5683"/>
                </a:lnTo>
                <a:lnTo>
                  <a:pt x="4337" y="5729"/>
                </a:lnTo>
                <a:lnTo>
                  <a:pt x="4184" y="5777"/>
                </a:lnTo>
                <a:lnTo>
                  <a:pt x="4030" y="5827"/>
                </a:lnTo>
                <a:lnTo>
                  <a:pt x="3878" y="5879"/>
                </a:lnTo>
                <a:lnTo>
                  <a:pt x="3726" y="5935"/>
                </a:lnTo>
                <a:lnTo>
                  <a:pt x="3576" y="5995"/>
                </a:lnTo>
                <a:lnTo>
                  <a:pt x="3428" y="6059"/>
                </a:lnTo>
                <a:lnTo>
                  <a:pt x="3356" y="6091"/>
                </a:lnTo>
                <a:lnTo>
                  <a:pt x="3282" y="6125"/>
                </a:lnTo>
                <a:lnTo>
                  <a:pt x="3212" y="6161"/>
                </a:lnTo>
                <a:lnTo>
                  <a:pt x="3140" y="6197"/>
                </a:lnTo>
                <a:lnTo>
                  <a:pt x="3070" y="6235"/>
                </a:lnTo>
                <a:lnTo>
                  <a:pt x="3002" y="6275"/>
                </a:lnTo>
                <a:lnTo>
                  <a:pt x="2934" y="6317"/>
                </a:lnTo>
                <a:lnTo>
                  <a:pt x="2868" y="6359"/>
                </a:lnTo>
                <a:lnTo>
                  <a:pt x="2802" y="6401"/>
                </a:lnTo>
                <a:lnTo>
                  <a:pt x="2736" y="6447"/>
                </a:lnTo>
                <a:lnTo>
                  <a:pt x="2674" y="6493"/>
                </a:lnTo>
                <a:lnTo>
                  <a:pt x="2612" y="6541"/>
                </a:lnTo>
                <a:lnTo>
                  <a:pt x="2552" y="6591"/>
                </a:lnTo>
                <a:lnTo>
                  <a:pt x="2493" y="6643"/>
                </a:lnTo>
                <a:lnTo>
                  <a:pt x="2435" y="6697"/>
                </a:lnTo>
                <a:lnTo>
                  <a:pt x="2379" y="6751"/>
                </a:lnTo>
                <a:lnTo>
                  <a:pt x="2325" y="6809"/>
                </a:lnTo>
                <a:lnTo>
                  <a:pt x="2273" y="6867"/>
                </a:lnTo>
                <a:lnTo>
                  <a:pt x="2221" y="6929"/>
                </a:lnTo>
                <a:lnTo>
                  <a:pt x="2171" y="6991"/>
                </a:lnTo>
                <a:lnTo>
                  <a:pt x="2125" y="7057"/>
                </a:lnTo>
                <a:lnTo>
                  <a:pt x="2079" y="7123"/>
                </a:lnTo>
                <a:lnTo>
                  <a:pt x="2079" y="7123"/>
                </a:lnTo>
                <a:lnTo>
                  <a:pt x="2063" y="7153"/>
                </a:lnTo>
                <a:lnTo>
                  <a:pt x="2045" y="7191"/>
                </a:lnTo>
                <a:lnTo>
                  <a:pt x="2023" y="7243"/>
                </a:lnTo>
                <a:lnTo>
                  <a:pt x="1999" y="7305"/>
                </a:lnTo>
                <a:lnTo>
                  <a:pt x="1973" y="7381"/>
                </a:lnTo>
                <a:lnTo>
                  <a:pt x="1961" y="7423"/>
                </a:lnTo>
                <a:lnTo>
                  <a:pt x="1949" y="7469"/>
                </a:lnTo>
                <a:lnTo>
                  <a:pt x="1937" y="7517"/>
                </a:lnTo>
                <a:lnTo>
                  <a:pt x="1927" y="7566"/>
                </a:lnTo>
                <a:lnTo>
                  <a:pt x="1917" y="7618"/>
                </a:lnTo>
                <a:lnTo>
                  <a:pt x="1909" y="7674"/>
                </a:lnTo>
                <a:lnTo>
                  <a:pt x="1903" y="7730"/>
                </a:lnTo>
                <a:lnTo>
                  <a:pt x="1899" y="7790"/>
                </a:lnTo>
                <a:lnTo>
                  <a:pt x="1895" y="7852"/>
                </a:lnTo>
                <a:lnTo>
                  <a:pt x="1895" y="7914"/>
                </a:lnTo>
                <a:lnTo>
                  <a:pt x="1897" y="7980"/>
                </a:lnTo>
                <a:lnTo>
                  <a:pt x="1901" y="8048"/>
                </a:lnTo>
                <a:lnTo>
                  <a:pt x="1907" y="8116"/>
                </a:lnTo>
                <a:lnTo>
                  <a:pt x="1917" y="8186"/>
                </a:lnTo>
                <a:lnTo>
                  <a:pt x="1931" y="8258"/>
                </a:lnTo>
                <a:lnTo>
                  <a:pt x="1947" y="8332"/>
                </a:lnTo>
                <a:lnTo>
                  <a:pt x="1967" y="8406"/>
                </a:lnTo>
                <a:lnTo>
                  <a:pt x="1991" y="8482"/>
                </a:lnTo>
                <a:lnTo>
                  <a:pt x="2019" y="8558"/>
                </a:lnTo>
                <a:lnTo>
                  <a:pt x="2051" y="8636"/>
                </a:lnTo>
              </a:path>
            </a:pathLst>
          </a:custGeom>
          <a:noFill/>
          <a:ln w="12700">
            <a:solidFill>
              <a:schemeClr val="bg1">
                <a:lumMod val="50000"/>
              </a:scheme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lvl="0"/>
            <a:endParaRPr lang="ko-KR" altLang="en-US" sz="1350"/>
          </a:p>
        </p:txBody>
      </p:sp>
    </p:spTree>
    <p:extLst>
      <p:ext uri="{BB962C8B-B14F-4D97-AF65-F5344CB8AC3E}">
        <p14:creationId xmlns:p14="http://schemas.microsoft.com/office/powerpoint/2010/main" val="324158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제목 및 내용">
    <p:spTree>
      <p:nvGrpSpPr>
        <p:cNvPr id="1" name=""/>
        <p:cNvGrpSpPr/>
        <p:nvPr/>
      </p:nvGrpSpPr>
      <p:grpSpPr>
        <a:xfrm>
          <a:off x="0" y="0"/>
          <a:ext cx="0" cy="0"/>
          <a:chOff x="0" y="0"/>
          <a:chExt cx="0" cy="0"/>
        </a:xfrm>
      </p:grpSpPr>
      <p:sp>
        <p:nvSpPr>
          <p:cNvPr id="2" name="슬라이드 번호 개체 틀 6"/>
          <p:cNvSpPr>
            <a:spLocks noGrp="1"/>
          </p:cNvSpPr>
          <p:nvPr>
            <p:ph type="sldNum" sz="quarter" idx="12"/>
          </p:nvPr>
        </p:nvSpPr>
        <p:spPr>
          <a:xfrm>
            <a:off x="5103186" y="146109"/>
            <a:ext cx="1600200" cy="365125"/>
          </a:xfrm>
          <a:prstGeom prst="rect">
            <a:avLst/>
          </a:prstGeom>
        </p:spPr>
        <p:txBody>
          <a:bodyPr/>
          <a:lstStyle>
            <a:lvl1pPr algn="r">
              <a:defRPr sz="1050" b="1">
                <a:solidFill>
                  <a:schemeClr val="bg1">
                    <a:lumMod val="75000"/>
                  </a:schemeClr>
                </a:solidFill>
              </a:defRPr>
            </a:lvl1pPr>
          </a:lstStyle>
          <a:p>
            <a:fld id="{6D496982-6B67-48BF-BE88-CEE75E286A28}" type="slidenum">
              <a:rPr lang="ko-KR" altLang="en-US" smtClean="0"/>
              <a:pPr/>
              <a:t>‹#›</a:t>
            </a:fld>
            <a:endParaRPr lang="ko-KR" altLang="en-US"/>
          </a:p>
        </p:txBody>
      </p:sp>
      <p:sp>
        <p:nvSpPr>
          <p:cNvPr id="3" name="텍스트 개체 틀 2"/>
          <p:cNvSpPr>
            <a:spLocks noGrp="1"/>
          </p:cNvSpPr>
          <p:nvPr>
            <p:ph type="body" sz="quarter" idx="13" hasCustomPrompt="1"/>
          </p:nvPr>
        </p:nvSpPr>
        <p:spPr>
          <a:xfrm>
            <a:off x="239233" y="76878"/>
            <a:ext cx="6268109" cy="459836"/>
          </a:xfrm>
          <a:prstGeom prst="rect">
            <a:avLst/>
          </a:prstGeom>
        </p:spPr>
        <p:txBody>
          <a:bodyPr lIns="0" tIns="0" rIns="0" bIns="0"/>
          <a:lstStyle>
            <a:lvl1pPr marL="0" indent="0">
              <a:buNone/>
              <a:defRPr sz="2250" b="1" baseline="0">
                <a:ln>
                  <a:solidFill>
                    <a:schemeClr val="bg1"/>
                  </a:solidFill>
                </a:ln>
                <a:blipFill>
                  <a:blip r:embed="rId2"/>
                  <a:stretch>
                    <a:fillRect/>
                  </a:stretch>
                </a:blipFill>
                <a:latin typeface="Tahoma" panose="020B0604030504040204" pitchFamily="34" charset="0"/>
                <a:cs typeface="Tahoma" panose="020B0604030504040204" pitchFamily="34" charset="0"/>
              </a:defRPr>
            </a:lvl1pPr>
          </a:lstStyle>
          <a:p>
            <a:pPr lvl="0"/>
            <a:r>
              <a:rPr lang="en-US" altLang="ko-KR"/>
              <a:t>Sllide main title</a:t>
            </a:r>
            <a:endParaRPr lang="ko-KR" altLang="en-US"/>
          </a:p>
        </p:txBody>
      </p:sp>
      <p:sp>
        <p:nvSpPr>
          <p:cNvPr id="4" name="텍스트 개체 틀 2"/>
          <p:cNvSpPr>
            <a:spLocks noGrp="1"/>
          </p:cNvSpPr>
          <p:nvPr>
            <p:ph type="body" sz="quarter" idx="14" hasCustomPrompt="1"/>
          </p:nvPr>
        </p:nvSpPr>
        <p:spPr>
          <a:xfrm>
            <a:off x="239232" y="550774"/>
            <a:ext cx="6268110" cy="240485"/>
          </a:xfrm>
          <a:prstGeom prst="rect">
            <a:avLst/>
          </a:prstGeom>
        </p:spPr>
        <p:txBody>
          <a:bodyPr lIns="0" tIns="0" rIns="0" bIns="0"/>
          <a:lstStyle>
            <a:lvl1pPr marL="0" indent="0">
              <a:buNone/>
              <a:defRPr sz="1200" b="1" baseline="0">
                <a:ln>
                  <a:noFill/>
                </a:ln>
                <a:solidFill>
                  <a:schemeClr val="bg1"/>
                </a:solidFill>
                <a:latin typeface="Tahoma" panose="020B0604030504040204" pitchFamily="34" charset="0"/>
                <a:cs typeface="Tahoma" panose="020B0604030504040204" pitchFamily="34" charset="0"/>
              </a:defRPr>
            </a:lvl1pPr>
          </a:lstStyle>
          <a:p>
            <a:pPr lvl="0"/>
            <a:r>
              <a:rPr lang="en-US" altLang="ko-KR"/>
              <a:t>Slide sub title</a:t>
            </a:r>
            <a:endParaRPr lang="ko-KR" altLang="en-US"/>
          </a:p>
        </p:txBody>
      </p:sp>
      <p:cxnSp>
        <p:nvCxnSpPr>
          <p:cNvPr id="5" name="직선 연결선 4"/>
          <p:cNvCxnSpPr/>
          <p:nvPr userDrawn="1"/>
        </p:nvCxnSpPr>
        <p:spPr>
          <a:xfrm>
            <a:off x="1" y="845993"/>
            <a:ext cx="6842051" cy="0"/>
          </a:xfrm>
          <a:prstGeom prst="line">
            <a:avLst/>
          </a:prstGeom>
          <a:noFill/>
          <a:ln w="12700">
            <a:solidFill>
              <a:schemeClr val="bg1">
                <a:lumMod val="50000"/>
              </a:schemeClr>
            </a:solidFill>
            <a:prstDash val="dash"/>
            <a:round/>
            <a:headEnd/>
            <a:tailEnd/>
          </a:ln>
          <a:extLst>
            <a:ext uri="{909E8E84-426E-40DD-AFC4-6F175D3DCCD1}">
              <a14:hiddenFill xmlns:a14="http://schemas.microsoft.com/office/drawing/2010/main">
                <a:solidFill>
                  <a:srgbClr val="FFFFFF"/>
                </a:solidFill>
              </a14:hiddenFill>
            </a:ext>
          </a:extLst>
        </p:spPr>
      </p:cxnSp>
      <p:pic>
        <p:nvPicPr>
          <p:cNvPr id="6" name="그림 5"/>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rcRect/>
          <a:stretch/>
        </p:blipFill>
        <p:spPr>
          <a:xfrm rot="2107803">
            <a:off x="6042762" y="98400"/>
            <a:ext cx="412342" cy="556055"/>
          </a:xfrm>
          <a:prstGeom prst="rect">
            <a:avLst/>
          </a:prstGeom>
        </p:spPr>
      </p:pic>
      <p:sp>
        <p:nvSpPr>
          <p:cNvPr id="7" name="직사각형 6"/>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24158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제목 및 내용">
    <p:spTree>
      <p:nvGrpSpPr>
        <p:cNvPr id="1" name=""/>
        <p:cNvGrpSpPr/>
        <p:nvPr/>
      </p:nvGrpSpPr>
      <p:grpSpPr>
        <a:xfrm>
          <a:off x="0" y="0"/>
          <a:ext cx="0" cy="0"/>
          <a:chOff x="0" y="0"/>
          <a:chExt cx="0" cy="0"/>
        </a:xfrm>
      </p:grpSpPr>
      <p:pic>
        <p:nvPicPr>
          <p:cNvPr id="10" name="그림 9"/>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17562"/>
          <a:stretch/>
        </p:blipFill>
        <p:spPr>
          <a:xfrm>
            <a:off x="2618877" y="133471"/>
            <a:ext cx="2149971" cy="3544786"/>
          </a:xfrm>
          <a:prstGeom prst="rect">
            <a:avLst/>
          </a:prstGeom>
        </p:spPr>
      </p:pic>
      <p:sp>
        <p:nvSpPr>
          <p:cNvPr id="2" name="Freeform 14"/>
          <p:cNvSpPr>
            <a:spLocks/>
          </p:cNvSpPr>
          <p:nvPr userDrawn="1"/>
        </p:nvSpPr>
        <p:spPr bwMode="auto">
          <a:xfrm rot="6224017" flipH="1">
            <a:off x="2145801" y="-1450031"/>
            <a:ext cx="2844846" cy="7159232"/>
          </a:xfrm>
          <a:custGeom>
            <a:avLst/>
            <a:gdLst>
              <a:gd name="T0" fmla="*/ 684 w 6732"/>
              <a:gd name="T1" fmla="*/ 38 h 8636"/>
              <a:gd name="T2" fmla="*/ 474 w 6732"/>
              <a:gd name="T3" fmla="*/ 150 h 8636"/>
              <a:gd name="T4" fmla="*/ 312 w 6732"/>
              <a:gd name="T5" fmla="*/ 270 h 8636"/>
              <a:gd name="T6" fmla="*/ 162 w 6732"/>
              <a:gd name="T7" fmla="*/ 428 h 8636"/>
              <a:gd name="T8" fmla="*/ 48 w 6732"/>
              <a:gd name="T9" fmla="*/ 626 h 8636"/>
              <a:gd name="T10" fmla="*/ 14 w 6732"/>
              <a:gd name="T11" fmla="*/ 742 h 8636"/>
              <a:gd name="T12" fmla="*/ 0 w 6732"/>
              <a:gd name="T13" fmla="*/ 866 h 8636"/>
              <a:gd name="T14" fmla="*/ 6 w 6732"/>
              <a:gd name="T15" fmla="*/ 1004 h 8636"/>
              <a:gd name="T16" fmla="*/ 40 w 6732"/>
              <a:gd name="T17" fmla="*/ 1149 h 8636"/>
              <a:gd name="T18" fmla="*/ 90 w 6732"/>
              <a:gd name="T19" fmla="*/ 1237 h 8636"/>
              <a:gd name="T20" fmla="*/ 206 w 6732"/>
              <a:gd name="T21" fmla="*/ 1379 h 8636"/>
              <a:gd name="T22" fmla="*/ 328 w 6732"/>
              <a:gd name="T23" fmla="*/ 1485 h 8636"/>
              <a:gd name="T24" fmla="*/ 490 w 6732"/>
              <a:gd name="T25" fmla="*/ 1583 h 8636"/>
              <a:gd name="T26" fmla="*/ 696 w 6732"/>
              <a:gd name="T27" fmla="*/ 1661 h 8636"/>
              <a:gd name="T28" fmla="*/ 949 w 6732"/>
              <a:gd name="T29" fmla="*/ 1707 h 8636"/>
              <a:gd name="T30" fmla="*/ 1253 w 6732"/>
              <a:gd name="T31" fmla="*/ 1711 h 8636"/>
              <a:gd name="T32" fmla="*/ 1979 w 6732"/>
              <a:gd name="T33" fmla="*/ 1689 h 8636"/>
              <a:gd name="T34" fmla="*/ 2399 w 6732"/>
              <a:gd name="T35" fmla="*/ 1695 h 8636"/>
              <a:gd name="T36" fmla="*/ 2856 w 6732"/>
              <a:gd name="T37" fmla="*/ 1729 h 8636"/>
              <a:gd name="T38" fmla="*/ 3352 w 6732"/>
              <a:gd name="T39" fmla="*/ 1807 h 8636"/>
              <a:gd name="T40" fmla="*/ 3884 w 6732"/>
              <a:gd name="T41" fmla="*/ 1941 h 8636"/>
              <a:gd name="T42" fmla="*/ 4453 w 6732"/>
              <a:gd name="T43" fmla="*/ 2145 h 8636"/>
              <a:gd name="T44" fmla="*/ 4903 w 6732"/>
              <a:gd name="T45" fmla="*/ 2351 h 8636"/>
              <a:gd name="T46" fmla="*/ 5459 w 6732"/>
              <a:gd name="T47" fmla="*/ 2673 h 8636"/>
              <a:gd name="T48" fmla="*/ 5877 w 6732"/>
              <a:gd name="T49" fmla="*/ 2983 h 8636"/>
              <a:gd name="T50" fmla="*/ 6084 w 6732"/>
              <a:gd name="T51" fmla="*/ 3169 h 8636"/>
              <a:gd name="T52" fmla="*/ 6266 w 6732"/>
              <a:gd name="T53" fmla="*/ 3356 h 8636"/>
              <a:gd name="T54" fmla="*/ 6422 w 6732"/>
              <a:gd name="T55" fmla="*/ 3548 h 8636"/>
              <a:gd name="T56" fmla="*/ 6548 w 6732"/>
              <a:gd name="T57" fmla="*/ 3738 h 8636"/>
              <a:gd name="T58" fmla="*/ 6642 w 6732"/>
              <a:gd name="T59" fmla="*/ 3928 h 8636"/>
              <a:gd name="T60" fmla="*/ 6704 w 6732"/>
              <a:gd name="T61" fmla="*/ 4114 h 8636"/>
              <a:gd name="T62" fmla="*/ 6730 w 6732"/>
              <a:gd name="T63" fmla="*/ 4294 h 8636"/>
              <a:gd name="T64" fmla="*/ 6720 w 6732"/>
              <a:gd name="T65" fmla="*/ 4468 h 8636"/>
              <a:gd name="T66" fmla="*/ 6672 w 6732"/>
              <a:gd name="T67" fmla="*/ 4632 h 8636"/>
              <a:gd name="T68" fmla="*/ 6582 w 6732"/>
              <a:gd name="T69" fmla="*/ 4786 h 8636"/>
              <a:gd name="T70" fmla="*/ 6452 w 6732"/>
              <a:gd name="T71" fmla="*/ 4928 h 8636"/>
              <a:gd name="T72" fmla="*/ 6324 w 6732"/>
              <a:gd name="T73" fmla="*/ 5024 h 8636"/>
              <a:gd name="T74" fmla="*/ 6122 w 6732"/>
              <a:gd name="T75" fmla="*/ 5140 h 8636"/>
              <a:gd name="T76" fmla="*/ 5894 w 6732"/>
              <a:gd name="T77" fmla="*/ 5244 h 8636"/>
              <a:gd name="T78" fmla="*/ 5375 w 6732"/>
              <a:gd name="T79" fmla="*/ 5425 h 8636"/>
              <a:gd name="T80" fmla="*/ 4489 w 6732"/>
              <a:gd name="T81" fmla="*/ 5683 h 8636"/>
              <a:gd name="T82" fmla="*/ 3878 w 6732"/>
              <a:gd name="T83" fmla="*/ 5879 h 8636"/>
              <a:gd name="T84" fmla="*/ 3356 w 6732"/>
              <a:gd name="T85" fmla="*/ 6091 h 8636"/>
              <a:gd name="T86" fmla="*/ 3070 w 6732"/>
              <a:gd name="T87" fmla="*/ 6235 h 8636"/>
              <a:gd name="T88" fmla="*/ 2802 w 6732"/>
              <a:gd name="T89" fmla="*/ 6401 h 8636"/>
              <a:gd name="T90" fmla="*/ 2552 w 6732"/>
              <a:gd name="T91" fmla="*/ 6591 h 8636"/>
              <a:gd name="T92" fmla="*/ 2325 w 6732"/>
              <a:gd name="T93" fmla="*/ 6809 h 8636"/>
              <a:gd name="T94" fmla="*/ 2125 w 6732"/>
              <a:gd name="T95" fmla="*/ 7057 h 8636"/>
              <a:gd name="T96" fmla="*/ 2045 w 6732"/>
              <a:gd name="T97" fmla="*/ 7191 h 8636"/>
              <a:gd name="T98" fmla="*/ 1961 w 6732"/>
              <a:gd name="T99" fmla="*/ 7423 h 8636"/>
              <a:gd name="T100" fmla="*/ 1917 w 6732"/>
              <a:gd name="T101" fmla="*/ 7618 h 8636"/>
              <a:gd name="T102" fmla="*/ 1895 w 6732"/>
              <a:gd name="T103" fmla="*/ 7852 h 8636"/>
              <a:gd name="T104" fmla="*/ 1907 w 6732"/>
              <a:gd name="T105" fmla="*/ 8116 h 8636"/>
              <a:gd name="T106" fmla="*/ 1967 w 6732"/>
              <a:gd name="T107" fmla="*/ 8406 h 8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32" h="8636">
                <a:moveTo>
                  <a:pt x="772" y="0"/>
                </a:moveTo>
                <a:lnTo>
                  <a:pt x="772" y="0"/>
                </a:lnTo>
                <a:lnTo>
                  <a:pt x="730" y="16"/>
                </a:lnTo>
                <a:lnTo>
                  <a:pt x="684" y="38"/>
                </a:lnTo>
                <a:lnTo>
                  <a:pt x="622" y="66"/>
                </a:lnTo>
                <a:lnTo>
                  <a:pt x="552" y="104"/>
                </a:lnTo>
                <a:lnTo>
                  <a:pt x="514" y="126"/>
                </a:lnTo>
                <a:lnTo>
                  <a:pt x="474" y="150"/>
                </a:lnTo>
                <a:lnTo>
                  <a:pt x="434" y="176"/>
                </a:lnTo>
                <a:lnTo>
                  <a:pt x="394" y="204"/>
                </a:lnTo>
                <a:lnTo>
                  <a:pt x="352" y="236"/>
                </a:lnTo>
                <a:lnTo>
                  <a:pt x="312" y="270"/>
                </a:lnTo>
                <a:lnTo>
                  <a:pt x="272" y="306"/>
                </a:lnTo>
                <a:lnTo>
                  <a:pt x="234" y="344"/>
                </a:lnTo>
                <a:lnTo>
                  <a:pt x="196" y="384"/>
                </a:lnTo>
                <a:lnTo>
                  <a:pt x="162" y="428"/>
                </a:lnTo>
                <a:lnTo>
                  <a:pt x="128" y="474"/>
                </a:lnTo>
                <a:lnTo>
                  <a:pt x="98" y="522"/>
                </a:lnTo>
                <a:lnTo>
                  <a:pt x="72" y="574"/>
                </a:lnTo>
                <a:lnTo>
                  <a:pt x="48" y="626"/>
                </a:lnTo>
                <a:lnTo>
                  <a:pt x="38" y="654"/>
                </a:lnTo>
                <a:lnTo>
                  <a:pt x="30" y="682"/>
                </a:lnTo>
                <a:lnTo>
                  <a:pt x="22" y="712"/>
                </a:lnTo>
                <a:lnTo>
                  <a:pt x="14" y="742"/>
                </a:lnTo>
                <a:lnTo>
                  <a:pt x="8" y="772"/>
                </a:lnTo>
                <a:lnTo>
                  <a:pt x="4" y="802"/>
                </a:lnTo>
                <a:lnTo>
                  <a:pt x="2" y="834"/>
                </a:lnTo>
                <a:lnTo>
                  <a:pt x="0" y="866"/>
                </a:lnTo>
                <a:lnTo>
                  <a:pt x="0" y="900"/>
                </a:lnTo>
                <a:lnTo>
                  <a:pt x="0" y="934"/>
                </a:lnTo>
                <a:lnTo>
                  <a:pt x="2" y="968"/>
                </a:lnTo>
                <a:lnTo>
                  <a:pt x="6" y="1004"/>
                </a:lnTo>
                <a:lnTo>
                  <a:pt x="12" y="1038"/>
                </a:lnTo>
                <a:lnTo>
                  <a:pt x="20" y="1076"/>
                </a:lnTo>
                <a:lnTo>
                  <a:pt x="30" y="1111"/>
                </a:lnTo>
                <a:lnTo>
                  <a:pt x="40" y="1149"/>
                </a:lnTo>
                <a:lnTo>
                  <a:pt x="40" y="1149"/>
                </a:lnTo>
                <a:lnTo>
                  <a:pt x="52" y="1173"/>
                </a:lnTo>
                <a:lnTo>
                  <a:pt x="68" y="1201"/>
                </a:lnTo>
                <a:lnTo>
                  <a:pt x="90" y="1237"/>
                </a:lnTo>
                <a:lnTo>
                  <a:pt x="120" y="1281"/>
                </a:lnTo>
                <a:lnTo>
                  <a:pt x="160" y="1327"/>
                </a:lnTo>
                <a:lnTo>
                  <a:pt x="182" y="1353"/>
                </a:lnTo>
                <a:lnTo>
                  <a:pt x="206" y="1379"/>
                </a:lnTo>
                <a:lnTo>
                  <a:pt x="234" y="1405"/>
                </a:lnTo>
                <a:lnTo>
                  <a:pt x="262" y="1431"/>
                </a:lnTo>
                <a:lnTo>
                  <a:pt x="294" y="1457"/>
                </a:lnTo>
                <a:lnTo>
                  <a:pt x="328" y="1485"/>
                </a:lnTo>
                <a:lnTo>
                  <a:pt x="364" y="1509"/>
                </a:lnTo>
                <a:lnTo>
                  <a:pt x="404" y="1535"/>
                </a:lnTo>
                <a:lnTo>
                  <a:pt x="446" y="1559"/>
                </a:lnTo>
                <a:lnTo>
                  <a:pt x="490" y="1583"/>
                </a:lnTo>
                <a:lnTo>
                  <a:pt x="536" y="1605"/>
                </a:lnTo>
                <a:lnTo>
                  <a:pt x="588" y="1625"/>
                </a:lnTo>
                <a:lnTo>
                  <a:pt x="640" y="1645"/>
                </a:lnTo>
                <a:lnTo>
                  <a:pt x="696" y="1661"/>
                </a:lnTo>
                <a:lnTo>
                  <a:pt x="754" y="1677"/>
                </a:lnTo>
                <a:lnTo>
                  <a:pt x="816" y="1689"/>
                </a:lnTo>
                <a:lnTo>
                  <a:pt x="881" y="1699"/>
                </a:lnTo>
                <a:lnTo>
                  <a:pt x="949" y="1707"/>
                </a:lnTo>
                <a:lnTo>
                  <a:pt x="1021" y="1711"/>
                </a:lnTo>
                <a:lnTo>
                  <a:pt x="1095" y="1713"/>
                </a:lnTo>
                <a:lnTo>
                  <a:pt x="1095" y="1713"/>
                </a:lnTo>
                <a:lnTo>
                  <a:pt x="1253" y="1711"/>
                </a:lnTo>
                <a:lnTo>
                  <a:pt x="1421" y="1707"/>
                </a:lnTo>
                <a:lnTo>
                  <a:pt x="1597" y="1699"/>
                </a:lnTo>
                <a:lnTo>
                  <a:pt x="1783" y="1693"/>
                </a:lnTo>
                <a:lnTo>
                  <a:pt x="1979" y="1689"/>
                </a:lnTo>
                <a:lnTo>
                  <a:pt x="2081" y="1689"/>
                </a:lnTo>
                <a:lnTo>
                  <a:pt x="2185" y="1689"/>
                </a:lnTo>
                <a:lnTo>
                  <a:pt x="2291" y="1691"/>
                </a:lnTo>
                <a:lnTo>
                  <a:pt x="2399" y="1695"/>
                </a:lnTo>
                <a:lnTo>
                  <a:pt x="2511" y="1701"/>
                </a:lnTo>
                <a:lnTo>
                  <a:pt x="2622" y="1707"/>
                </a:lnTo>
                <a:lnTo>
                  <a:pt x="2738" y="1717"/>
                </a:lnTo>
                <a:lnTo>
                  <a:pt x="2856" y="1729"/>
                </a:lnTo>
                <a:lnTo>
                  <a:pt x="2976" y="1743"/>
                </a:lnTo>
                <a:lnTo>
                  <a:pt x="3100" y="1761"/>
                </a:lnTo>
                <a:lnTo>
                  <a:pt x="3224" y="1783"/>
                </a:lnTo>
                <a:lnTo>
                  <a:pt x="3352" y="1807"/>
                </a:lnTo>
                <a:lnTo>
                  <a:pt x="3482" y="1833"/>
                </a:lnTo>
                <a:lnTo>
                  <a:pt x="3614" y="1865"/>
                </a:lnTo>
                <a:lnTo>
                  <a:pt x="3748" y="1901"/>
                </a:lnTo>
                <a:lnTo>
                  <a:pt x="3884" y="1941"/>
                </a:lnTo>
                <a:lnTo>
                  <a:pt x="4024" y="1985"/>
                </a:lnTo>
                <a:lnTo>
                  <a:pt x="4166" y="2033"/>
                </a:lnTo>
                <a:lnTo>
                  <a:pt x="4307" y="2087"/>
                </a:lnTo>
                <a:lnTo>
                  <a:pt x="4453" y="2145"/>
                </a:lnTo>
                <a:lnTo>
                  <a:pt x="4603" y="2209"/>
                </a:lnTo>
                <a:lnTo>
                  <a:pt x="4753" y="2277"/>
                </a:lnTo>
                <a:lnTo>
                  <a:pt x="4753" y="2277"/>
                </a:lnTo>
                <a:lnTo>
                  <a:pt x="4903" y="2351"/>
                </a:lnTo>
                <a:lnTo>
                  <a:pt x="5049" y="2427"/>
                </a:lnTo>
                <a:lnTo>
                  <a:pt x="5189" y="2507"/>
                </a:lnTo>
                <a:lnTo>
                  <a:pt x="5327" y="2589"/>
                </a:lnTo>
                <a:lnTo>
                  <a:pt x="5459" y="2673"/>
                </a:lnTo>
                <a:lnTo>
                  <a:pt x="5585" y="2759"/>
                </a:lnTo>
                <a:lnTo>
                  <a:pt x="5707" y="2847"/>
                </a:lnTo>
                <a:lnTo>
                  <a:pt x="5823" y="2937"/>
                </a:lnTo>
                <a:lnTo>
                  <a:pt x="5877" y="2983"/>
                </a:lnTo>
                <a:lnTo>
                  <a:pt x="5932" y="3029"/>
                </a:lnTo>
                <a:lnTo>
                  <a:pt x="5984" y="3075"/>
                </a:lnTo>
                <a:lnTo>
                  <a:pt x="6036" y="3123"/>
                </a:lnTo>
                <a:lnTo>
                  <a:pt x="6084" y="3169"/>
                </a:lnTo>
                <a:lnTo>
                  <a:pt x="6132" y="3215"/>
                </a:lnTo>
                <a:lnTo>
                  <a:pt x="6180" y="3262"/>
                </a:lnTo>
                <a:lnTo>
                  <a:pt x="6224" y="3310"/>
                </a:lnTo>
                <a:lnTo>
                  <a:pt x="6266" y="3356"/>
                </a:lnTo>
                <a:lnTo>
                  <a:pt x="6308" y="3404"/>
                </a:lnTo>
                <a:lnTo>
                  <a:pt x="6348" y="3452"/>
                </a:lnTo>
                <a:lnTo>
                  <a:pt x="6386" y="3500"/>
                </a:lnTo>
                <a:lnTo>
                  <a:pt x="6422" y="3548"/>
                </a:lnTo>
                <a:lnTo>
                  <a:pt x="6456" y="3596"/>
                </a:lnTo>
                <a:lnTo>
                  <a:pt x="6488" y="3644"/>
                </a:lnTo>
                <a:lnTo>
                  <a:pt x="6518" y="3690"/>
                </a:lnTo>
                <a:lnTo>
                  <a:pt x="6548" y="3738"/>
                </a:lnTo>
                <a:lnTo>
                  <a:pt x="6574" y="3786"/>
                </a:lnTo>
                <a:lnTo>
                  <a:pt x="6598" y="3834"/>
                </a:lnTo>
                <a:lnTo>
                  <a:pt x="6622" y="3880"/>
                </a:lnTo>
                <a:lnTo>
                  <a:pt x="6642" y="3928"/>
                </a:lnTo>
                <a:lnTo>
                  <a:pt x="6660" y="3974"/>
                </a:lnTo>
                <a:lnTo>
                  <a:pt x="6678" y="4020"/>
                </a:lnTo>
                <a:lnTo>
                  <a:pt x="6692" y="4068"/>
                </a:lnTo>
                <a:lnTo>
                  <a:pt x="6704" y="4114"/>
                </a:lnTo>
                <a:lnTo>
                  <a:pt x="6714" y="4158"/>
                </a:lnTo>
                <a:lnTo>
                  <a:pt x="6722" y="4204"/>
                </a:lnTo>
                <a:lnTo>
                  <a:pt x="6726" y="4250"/>
                </a:lnTo>
                <a:lnTo>
                  <a:pt x="6730" y="4294"/>
                </a:lnTo>
                <a:lnTo>
                  <a:pt x="6732" y="4338"/>
                </a:lnTo>
                <a:lnTo>
                  <a:pt x="6730" y="4382"/>
                </a:lnTo>
                <a:lnTo>
                  <a:pt x="6726" y="4424"/>
                </a:lnTo>
                <a:lnTo>
                  <a:pt x="6720" y="4468"/>
                </a:lnTo>
                <a:lnTo>
                  <a:pt x="6712" y="4510"/>
                </a:lnTo>
                <a:lnTo>
                  <a:pt x="6700" y="4550"/>
                </a:lnTo>
                <a:lnTo>
                  <a:pt x="6688" y="4592"/>
                </a:lnTo>
                <a:lnTo>
                  <a:pt x="6672" y="4632"/>
                </a:lnTo>
                <a:lnTo>
                  <a:pt x="6654" y="4672"/>
                </a:lnTo>
                <a:lnTo>
                  <a:pt x="6632" y="4710"/>
                </a:lnTo>
                <a:lnTo>
                  <a:pt x="6608" y="4748"/>
                </a:lnTo>
                <a:lnTo>
                  <a:pt x="6582" y="4786"/>
                </a:lnTo>
                <a:lnTo>
                  <a:pt x="6554" y="4822"/>
                </a:lnTo>
                <a:lnTo>
                  <a:pt x="6522" y="4858"/>
                </a:lnTo>
                <a:lnTo>
                  <a:pt x="6488" y="4894"/>
                </a:lnTo>
                <a:lnTo>
                  <a:pt x="6452" y="4928"/>
                </a:lnTo>
                <a:lnTo>
                  <a:pt x="6412" y="4960"/>
                </a:lnTo>
                <a:lnTo>
                  <a:pt x="6370" y="4992"/>
                </a:lnTo>
                <a:lnTo>
                  <a:pt x="6324" y="5024"/>
                </a:lnTo>
                <a:lnTo>
                  <a:pt x="6324" y="5024"/>
                </a:lnTo>
                <a:lnTo>
                  <a:pt x="6276" y="5054"/>
                </a:lnTo>
                <a:lnTo>
                  <a:pt x="6226" y="5084"/>
                </a:lnTo>
                <a:lnTo>
                  <a:pt x="6176" y="5112"/>
                </a:lnTo>
                <a:lnTo>
                  <a:pt x="6122" y="5140"/>
                </a:lnTo>
                <a:lnTo>
                  <a:pt x="6068" y="5168"/>
                </a:lnTo>
                <a:lnTo>
                  <a:pt x="6012" y="5194"/>
                </a:lnTo>
                <a:lnTo>
                  <a:pt x="5954" y="5220"/>
                </a:lnTo>
                <a:lnTo>
                  <a:pt x="5894" y="5244"/>
                </a:lnTo>
                <a:lnTo>
                  <a:pt x="5773" y="5292"/>
                </a:lnTo>
                <a:lnTo>
                  <a:pt x="5645" y="5338"/>
                </a:lnTo>
                <a:lnTo>
                  <a:pt x="5511" y="5384"/>
                </a:lnTo>
                <a:lnTo>
                  <a:pt x="5375" y="5425"/>
                </a:lnTo>
                <a:lnTo>
                  <a:pt x="5233" y="5469"/>
                </a:lnTo>
                <a:lnTo>
                  <a:pt x="5089" y="5511"/>
                </a:lnTo>
                <a:lnTo>
                  <a:pt x="4793" y="5595"/>
                </a:lnTo>
                <a:lnTo>
                  <a:pt x="4489" y="5683"/>
                </a:lnTo>
                <a:lnTo>
                  <a:pt x="4337" y="5729"/>
                </a:lnTo>
                <a:lnTo>
                  <a:pt x="4184" y="5777"/>
                </a:lnTo>
                <a:lnTo>
                  <a:pt x="4030" y="5827"/>
                </a:lnTo>
                <a:lnTo>
                  <a:pt x="3878" y="5879"/>
                </a:lnTo>
                <a:lnTo>
                  <a:pt x="3726" y="5935"/>
                </a:lnTo>
                <a:lnTo>
                  <a:pt x="3576" y="5995"/>
                </a:lnTo>
                <a:lnTo>
                  <a:pt x="3428" y="6059"/>
                </a:lnTo>
                <a:lnTo>
                  <a:pt x="3356" y="6091"/>
                </a:lnTo>
                <a:lnTo>
                  <a:pt x="3282" y="6125"/>
                </a:lnTo>
                <a:lnTo>
                  <a:pt x="3212" y="6161"/>
                </a:lnTo>
                <a:lnTo>
                  <a:pt x="3140" y="6197"/>
                </a:lnTo>
                <a:lnTo>
                  <a:pt x="3070" y="6235"/>
                </a:lnTo>
                <a:lnTo>
                  <a:pt x="3002" y="6275"/>
                </a:lnTo>
                <a:lnTo>
                  <a:pt x="2934" y="6317"/>
                </a:lnTo>
                <a:lnTo>
                  <a:pt x="2868" y="6359"/>
                </a:lnTo>
                <a:lnTo>
                  <a:pt x="2802" y="6401"/>
                </a:lnTo>
                <a:lnTo>
                  <a:pt x="2736" y="6447"/>
                </a:lnTo>
                <a:lnTo>
                  <a:pt x="2674" y="6493"/>
                </a:lnTo>
                <a:lnTo>
                  <a:pt x="2612" y="6541"/>
                </a:lnTo>
                <a:lnTo>
                  <a:pt x="2552" y="6591"/>
                </a:lnTo>
                <a:lnTo>
                  <a:pt x="2493" y="6643"/>
                </a:lnTo>
                <a:lnTo>
                  <a:pt x="2435" y="6697"/>
                </a:lnTo>
                <a:lnTo>
                  <a:pt x="2379" y="6751"/>
                </a:lnTo>
                <a:lnTo>
                  <a:pt x="2325" y="6809"/>
                </a:lnTo>
                <a:lnTo>
                  <a:pt x="2273" y="6867"/>
                </a:lnTo>
                <a:lnTo>
                  <a:pt x="2221" y="6929"/>
                </a:lnTo>
                <a:lnTo>
                  <a:pt x="2171" y="6991"/>
                </a:lnTo>
                <a:lnTo>
                  <a:pt x="2125" y="7057"/>
                </a:lnTo>
                <a:lnTo>
                  <a:pt x="2079" y="7123"/>
                </a:lnTo>
                <a:lnTo>
                  <a:pt x="2079" y="7123"/>
                </a:lnTo>
                <a:lnTo>
                  <a:pt x="2063" y="7153"/>
                </a:lnTo>
                <a:lnTo>
                  <a:pt x="2045" y="7191"/>
                </a:lnTo>
                <a:lnTo>
                  <a:pt x="2023" y="7243"/>
                </a:lnTo>
                <a:lnTo>
                  <a:pt x="1999" y="7305"/>
                </a:lnTo>
                <a:lnTo>
                  <a:pt x="1973" y="7381"/>
                </a:lnTo>
                <a:lnTo>
                  <a:pt x="1961" y="7423"/>
                </a:lnTo>
                <a:lnTo>
                  <a:pt x="1949" y="7469"/>
                </a:lnTo>
                <a:lnTo>
                  <a:pt x="1937" y="7517"/>
                </a:lnTo>
                <a:lnTo>
                  <a:pt x="1927" y="7566"/>
                </a:lnTo>
                <a:lnTo>
                  <a:pt x="1917" y="7618"/>
                </a:lnTo>
                <a:lnTo>
                  <a:pt x="1909" y="7674"/>
                </a:lnTo>
                <a:lnTo>
                  <a:pt x="1903" y="7730"/>
                </a:lnTo>
                <a:lnTo>
                  <a:pt x="1899" y="7790"/>
                </a:lnTo>
                <a:lnTo>
                  <a:pt x="1895" y="7852"/>
                </a:lnTo>
                <a:lnTo>
                  <a:pt x="1895" y="7914"/>
                </a:lnTo>
                <a:lnTo>
                  <a:pt x="1897" y="7980"/>
                </a:lnTo>
                <a:lnTo>
                  <a:pt x="1901" y="8048"/>
                </a:lnTo>
                <a:lnTo>
                  <a:pt x="1907" y="8116"/>
                </a:lnTo>
                <a:lnTo>
                  <a:pt x="1917" y="8186"/>
                </a:lnTo>
                <a:lnTo>
                  <a:pt x="1931" y="8258"/>
                </a:lnTo>
                <a:lnTo>
                  <a:pt x="1947" y="8332"/>
                </a:lnTo>
                <a:lnTo>
                  <a:pt x="1967" y="8406"/>
                </a:lnTo>
                <a:lnTo>
                  <a:pt x="1991" y="8482"/>
                </a:lnTo>
                <a:lnTo>
                  <a:pt x="2019" y="8558"/>
                </a:lnTo>
                <a:lnTo>
                  <a:pt x="2051" y="8636"/>
                </a:lnTo>
              </a:path>
            </a:pathLst>
          </a:custGeom>
          <a:noFill/>
          <a:ln w="12700">
            <a:solidFill>
              <a:schemeClr val="bg1">
                <a:lumMod val="50000"/>
              </a:scheme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lvl="0"/>
            <a:endParaRPr lang="ko-KR" altLang="en-US" sz="1350"/>
          </a:p>
        </p:txBody>
      </p:sp>
      <p:pic>
        <p:nvPicPr>
          <p:cNvPr id="4" name="그림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9400998">
            <a:off x="5577405" y="2163626"/>
            <a:ext cx="643068" cy="867196"/>
          </a:xfrm>
          <a:prstGeom prst="rect">
            <a:avLst/>
          </a:prstGeom>
        </p:spPr>
      </p:pic>
      <p:pic>
        <p:nvPicPr>
          <p:cNvPr id="5" name="그림 4"/>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rightnessContrast contrast="-100000"/>
                    </a14:imgEffect>
                  </a14:imgLayer>
                </a14:imgProps>
              </a:ext>
              <a:ext uri="{28A0092B-C50C-407E-A947-70E740481C1C}">
                <a14:useLocalDpi xmlns:a14="http://schemas.microsoft.com/office/drawing/2010/main"/>
              </a:ext>
            </a:extLst>
          </a:blip>
          <a:srcRect/>
          <a:stretch/>
        </p:blipFill>
        <p:spPr>
          <a:xfrm>
            <a:off x="1649461" y="714805"/>
            <a:ext cx="1004777" cy="1318436"/>
          </a:xfrm>
          <a:prstGeom prst="rect">
            <a:avLst/>
          </a:prstGeom>
        </p:spPr>
      </p:pic>
      <p:sp>
        <p:nvSpPr>
          <p:cNvPr id="6" name="텍스트 개체 틀 2"/>
          <p:cNvSpPr>
            <a:spLocks noGrp="1"/>
          </p:cNvSpPr>
          <p:nvPr>
            <p:ph type="body" sz="quarter" idx="13" hasCustomPrompt="1"/>
          </p:nvPr>
        </p:nvSpPr>
        <p:spPr>
          <a:xfrm>
            <a:off x="1505778" y="3148779"/>
            <a:ext cx="3846444" cy="618152"/>
          </a:xfrm>
          <a:prstGeom prst="rect">
            <a:avLst/>
          </a:prstGeom>
        </p:spPr>
        <p:txBody>
          <a:bodyPr lIns="0" tIns="0" rIns="0" bIns="0"/>
          <a:lstStyle>
            <a:lvl1pPr marL="0" indent="0" algn="ctr">
              <a:buNone/>
              <a:defRPr sz="2700" b="1" baseline="0">
                <a:ln>
                  <a:solidFill>
                    <a:schemeClr val="bg1"/>
                  </a:solidFill>
                </a:ln>
                <a:blipFill>
                  <a:blip r:embed="rId6"/>
                  <a:stretch>
                    <a:fillRect/>
                  </a:stretch>
                </a:blipFill>
                <a:latin typeface="Tahoma" panose="020B0604030504040204" pitchFamily="34" charset="0"/>
                <a:cs typeface="Tahoma" panose="020B0604030504040204" pitchFamily="34" charset="0"/>
              </a:defRPr>
            </a:lvl1pPr>
          </a:lstStyle>
          <a:p>
            <a:pPr lvl="0"/>
            <a:r>
              <a:rPr lang="en-US" altLang="ko-KR"/>
              <a:t>Thank you</a:t>
            </a:r>
            <a:endParaRPr lang="ko-KR" altLang="en-US"/>
          </a:p>
        </p:txBody>
      </p:sp>
      <p:pic>
        <p:nvPicPr>
          <p:cNvPr id="7" name="그림 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rot="463896">
            <a:off x="269184" y="2752869"/>
            <a:ext cx="1370107" cy="318595"/>
          </a:xfrm>
          <a:prstGeom prst="rect">
            <a:avLst/>
          </a:prstGeom>
        </p:spPr>
      </p:pic>
      <p:sp>
        <p:nvSpPr>
          <p:cNvPr id="8" name="직사각형 7"/>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993234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tiff"/><Relationship Id="rId5" Type="http://schemas.openxmlformats.org/officeDocument/2006/relationships/slideLayout" Target="../slideLayouts/slideLayout5.xml"/><Relationship Id="rId10"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423" y="1"/>
            <a:ext cx="6872423" cy="5154317"/>
          </a:xfrm>
          <a:prstGeom prst="rect">
            <a:avLst/>
          </a:prstGeom>
        </p:spPr>
      </p:pic>
      <p:pic>
        <p:nvPicPr>
          <p:cNvPr id="15" name="Picture 1"/>
          <p:cNvPicPr>
            <a:picLocks noChangeAspect="1"/>
          </p:cNvPicPr>
          <p:nvPr userDrawn="1"/>
        </p:nvPicPr>
        <p:blipFill>
          <a:blip r:embed="rId9"/>
          <a:stretch>
            <a:fillRect/>
          </a:stretch>
        </p:blipFill>
        <p:spPr>
          <a:xfrm>
            <a:off x="5551169" y="11733"/>
            <a:ext cx="1321253" cy="566765"/>
          </a:xfrm>
          <a:prstGeom prst="rect">
            <a:avLst/>
          </a:prstGeom>
        </p:spPr>
      </p:pic>
      <p:sp>
        <p:nvSpPr>
          <p:cNvPr id="16" name="Rectangle 69"/>
          <p:cNvSpPr>
            <a:spLocks noChangeArrowheads="1"/>
          </p:cNvSpPr>
          <p:nvPr userDrawn="1"/>
        </p:nvSpPr>
        <p:spPr bwMode="gray">
          <a:xfrm>
            <a:off x="-14424" y="578600"/>
            <a:ext cx="6872423" cy="192949"/>
          </a:xfrm>
          <a:prstGeom prst="rect">
            <a:avLst/>
          </a:prstGeom>
          <a:solidFill>
            <a:schemeClr val="accent3">
              <a:lumMod val="20000"/>
              <a:lumOff val="80000"/>
            </a:scheme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7" name="Picture 72"/>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0968" y="40394"/>
            <a:ext cx="1260366" cy="538208"/>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
          <p:cNvPicPr>
            <a:picLocks noChangeAspect="1"/>
          </p:cNvPicPr>
          <p:nvPr userDrawn="1"/>
        </p:nvPicPr>
        <p:blipFill>
          <a:blip r:embed="rId11"/>
          <a:stretch>
            <a:fillRect/>
          </a:stretch>
        </p:blipFill>
        <p:spPr>
          <a:xfrm>
            <a:off x="4389276" y="40394"/>
            <a:ext cx="1161894" cy="550060"/>
          </a:xfrm>
          <a:prstGeom prst="rect">
            <a:avLst/>
          </a:prstGeom>
        </p:spPr>
      </p:pic>
      <p:pic>
        <p:nvPicPr>
          <p:cNvPr id="19" name="Picture 4"/>
          <p:cNvPicPr>
            <a:picLocks noChangeAspect="1"/>
          </p:cNvPicPr>
          <p:nvPr userDrawn="1"/>
        </p:nvPicPr>
        <p:blipFill>
          <a:blip r:embed="rId12"/>
          <a:stretch>
            <a:fillRect/>
          </a:stretch>
        </p:blipFill>
        <p:spPr>
          <a:xfrm>
            <a:off x="0" y="43964"/>
            <a:ext cx="3212056" cy="534637"/>
          </a:xfrm>
          <a:prstGeom prst="rect">
            <a:avLst/>
          </a:prstGeom>
        </p:spPr>
      </p:pic>
    </p:spTree>
    <p:extLst>
      <p:ext uri="{BB962C8B-B14F-4D97-AF65-F5344CB8AC3E}">
        <p14:creationId xmlns:p14="http://schemas.microsoft.com/office/powerpoint/2010/main" val="307964275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61" r:id="rId5"/>
    <p:sldLayoutId id="2147483659" r:id="rId6"/>
  </p:sldLayoutIdLst>
  <p:hf hdr="0" ftr="0" dt="0"/>
  <p:txStyles>
    <p:titleStyle>
      <a:lvl1pPr algn="ctr" defTabSz="685800" rtl="0" eaLnBrk="1" latinLnBrk="1"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1.bin"/><Relationship Id="rId7"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oleObject" Target="../embeddings/oleObject2.bin"/><Relationship Id="rId4" Type="http://schemas.openxmlformats.org/officeDocument/2006/relationships/image" Target="../media/image14.png"/><Relationship Id="rId9" Type="http://schemas.openxmlformats.org/officeDocument/2006/relationships/hyperlink" Target="mailto:chchenpf7@mail.sysu.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65"/>
          <p:cNvSpPr>
            <a:spLocks noChangeArrowheads="1"/>
          </p:cNvSpPr>
          <p:nvPr/>
        </p:nvSpPr>
        <p:spPr bwMode="gray">
          <a:xfrm>
            <a:off x="-27384" y="0"/>
            <a:ext cx="1728192" cy="2355726"/>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Rectangle 66"/>
          <p:cNvSpPr>
            <a:spLocks noChangeArrowheads="1"/>
          </p:cNvSpPr>
          <p:nvPr/>
        </p:nvSpPr>
        <p:spPr bwMode="gray">
          <a:xfrm>
            <a:off x="1700808" y="2499742"/>
            <a:ext cx="5146903" cy="902564"/>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1" dirty="0"/>
          </a:p>
        </p:txBody>
      </p:sp>
      <p:sp>
        <p:nvSpPr>
          <p:cNvPr id="14" name="Rectangle 67"/>
          <p:cNvSpPr>
            <a:spLocks noChangeArrowheads="1"/>
          </p:cNvSpPr>
          <p:nvPr/>
        </p:nvSpPr>
        <p:spPr bwMode="gray">
          <a:xfrm>
            <a:off x="44624" y="2395452"/>
            <a:ext cx="6803087" cy="17629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5" name="Object 68"/>
          <p:cNvGraphicFramePr>
            <a:graphicFrameLocks noChangeAspect="1"/>
          </p:cNvGraphicFramePr>
          <p:nvPr>
            <p:extLst>
              <p:ext uri="{D42A27DB-BD31-4B8C-83A1-F6EECF244321}">
                <p14:modId xmlns:p14="http://schemas.microsoft.com/office/powerpoint/2010/main" val="988504429"/>
              </p:ext>
            </p:extLst>
          </p:nvPr>
        </p:nvGraphicFramePr>
        <p:xfrm>
          <a:off x="3429000" y="-2523"/>
          <a:ext cx="1715061" cy="2380819"/>
        </p:xfrm>
        <a:graphic>
          <a:graphicData uri="http://schemas.openxmlformats.org/presentationml/2006/ole">
            <mc:AlternateContent xmlns:mc="http://schemas.openxmlformats.org/markup-compatibility/2006">
              <mc:Choice xmlns:v="urn:schemas-microsoft-com:vml" Requires="v">
                <p:oleObj spid="_x0000_s9556" name="Image" r:id="rId3" imgW="4330159" imgH="6146032" progId="Photoshop.Image.6">
                  <p:embed/>
                </p:oleObj>
              </mc:Choice>
              <mc:Fallback>
                <p:oleObj name="Image" r:id="rId3" imgW="4330159" imgH="6146032" progId="Photoshop.Image.6">
                  <p:embed/>
                  <p:pic>
                    <p:nvPicPr>
                      <p:cNvPr id="314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523"/>
                        <a:ext cx="1715061" cy="23808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 name="Object 69"/>
          <p:cNvGraphicFramePr>
            <a:graphicFrameLocks noChangeAspect="1"/>
          </p:cNvGraphicFramePr>
          <p:nvPr>
            <p:extLst>
              <p:ext uri="{D42A27DB-BD31-4B8C-83A1-F6EECF244321}">
                <p14:modId xmlns:p14="http://schemas.microsoft.com/office/powerpoint/2010/main" val="2420638291"/>
              </p:ext>
            </p:extLst>
          </p:nvPr>
        </p:nvGraphicFramePr>
        <p:xfrm>
          <a:off x="1700808" y="-4032"/>
          <a:ext cx="1728552" cy="2382328"/>
        </p:xfrm>
        <a:graphic>
          <a:graphicData uri="http://schemas.openxmlformats.org/presentationml/2006/ole">
            <mc:AlternateContent xmlns:mc="http://schemas.openxmlformats.org/markup-compatibility/2006">
              <mc:Choice xmlns:v="urn:schemas-microsoft-com:vml" Requires="v">
                <p:oleObj spid="_x0000_s9557" name="Image" r:id="rId5" imgW="2526984" imgH="3428571" progId="Photoshop.Image.6">
                  <p:embed/>
                </p:oleObj>
              </mc:Choice>
              <mc:Fallback>
                <p:oleObj name="Image" r:id="rId5" imgW="2526984" imgH="3428571" progId="Photoshop.Image.6">
                  <p:embed/>
                  <p:pic>
                    <p:nvPicPr>
                      <p:cNvPr id="3141"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0808" y="-4032"/>
                        <a:ext cx="1728552" cy="2382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7" name="Picture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7192" y="13010"/>
            <a:ext cx="1690519" cy="2342716"/>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tangle 1"/>
          <p:cNvSpPr/>
          <p:nvPr/>
        </p:nvSpPr>
        <p:spPr>
          <a:xfrm>
            <a:off x="1977148" y="3003798"/>
            <a:ext cx="2486322" cy="400110"/>
          </a:xfrm>
          <a:prstGeom prst="rect">
            <a:avLst/>
          </a:prstGeom>
        </p:spPr>
        <p:txBody>
          <a:bodyPr wrap="none">
            <a:spAutoFit/>
          </a:bodyPr>
          <a:lstStyle/>
          <a:p>
            <a:r>
              <a:rPr lang="en-US" altLang="zh-CN" b="1" noProof="0" dirty="0">
                <a:solidFill>
                  <a:srgbClr val="FFFFFF"/>
                </a:solidFill>
                <a:effectLst>
                  <a:outerShdw blurRad="38100" dist="38100" dir="2700000" algn="tl">
                    <a:srgbClr val="000000">
                      <a:alpha val="43137"/>
                    </a:srgbClr>
                  </a:outerShdw>
                </a:effectLst>
              </a:rPr>
              <a:t>Distributed </a:t>
            </a:r>
            <a:r>
              <a:rPr lang="en-US" altLang="zh-CN" sz="2000" b="1" noProof="0" dirty="0">
                <a:solidFill>
                  <a:srgbClr val="FFFFFF"/>
                </a:solidFill>
                <a:effectLst>
                  <a:outerShdw blurRad="38100" dist="38100" dir="2700000" algn="tl">
                    <a:srgbClr val="000000">
                      <a:alpha val="43137"/>
                    </a:srgbClr>
                  </a:outerShdw>
                </a:effectLst>
              </a:rPr>
              <a:t>Systems</a:t>
            </a:r>
            <a:endParaRPr lang="en-US" sz="2000" b="1" dirty="0">
              <a:solidFill>
                <a:srgbClr val="FFFFFF"/>
              </a:solidFill>
              <a:effectLst>
                <a:outerShdw blurRad="38100" dist="38100" dir="2700000" algn="tl">
                  <a:srgbClr val="000000">
                    <a:alpha val="43137"/>
                  </a:srgbClr>
                </a:outerShdw>
              </a:effectLst>
            </a:endParaRPr>
          </a:p>
        </p:txBody>
      </p:sp>
      <p:sp>
        <p:nvSpPr>
          <p:cNvPr id="20" name="Rectangle 18"/>
          <p:cNvSpPr/>
          <p:nvPr/>
        </p:nvSpPr>
        <p:spPr>
          <a:xfrm>
            <a:off x="1939624" y="2501483"/>
            <a:ext cx="2501006" cy="646331"/>
          </a:xfrm>
          <a:prstGeom prst="rect">
            <a:avLst/>
          </a:prstGeom>
        </p:spPr>
        <p:txBody>
          <a:bodyPr wrap="none">
            <a:spAutoFit/>
          </a:bodyPr>
          <a:lstStyle/>
          <a:p>
            <a:r>
              <a:rPr lang="zh-CN" altLang="en-US" sz="3600" b="1" u="sng" dirty="0">
                <a:solidFill>
                  <a:srgbClr val="FFFFFF"/>
                </a:solidFill>
                <a:effectLst/>
              </a:rPr>
              <a:t>分布式</a:t>
            </a:r>
            <a:r>
              <a:rPr lang="zh-CN" altLang="en-US" sz="3600" b="1" u="sng" dirty="0">
                <a:solidFill>
                  <a:srgbClr val="FFFFFF"/>
                </a:solidFill>
              </a:rPr>
              <a:t>系统</a:t>
            </a:r>
            <a:endParaRPr lang="en-US" sz="3600" b="1" u="sng" dirty="0">
              <a:solidFill>
                <a:srgbClr val="FFFFFF"/>
              </a:solidFill>
              <a:effectLst/>
            </a:endParaRPr>
          </a:p>
        </p:txBody>
      </p:sp>
      <p:grpSp>
        <p:nvGrpSpPr>
          <p:cNvPr id="3" name="组合 2"/>
          <p:cNvGrpSpPr/>
          <p:nvPr/>
        </p:nvGrpSpPr>
        <p:grpSpPr>
          <a:xfrm>
            <a:off x="141256" y="521257"/>
            <a:ext cx="1390911" cy="1406983"/>
            <a:chOff x="2398128" y="3406153"/>
            <a:chExt cx="1390911" cy="1406983"/>
          </a:xfrm>
        </p:grpSpPr>
        <p:sp>
          <p:nvSpPr>
            <p:cNvPr id="2" name="椭圆 1"/>
            <p:cNvSpPr/>
            <p:nvPr/>
          </p:nvSpPr>
          <p:spPr>
            <a:xfrm>
              <a:off x="2398129" y="3406153"/>
              <a:ext cx="1390910" cy="1406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80" descr="https://gss3.bdstatic.com/7Po3dSag_xI4khGkpoWK1HF6hhy/baike/c0%3Dbaike92%2C5%2C5%2C92%2C30/sign=e0c646358926cffc7d27b7e0d86821f5/b3119313b07eca8032bb094b9a2397dda04483db.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98128" y="3406153"/>
              <a:ext cx="1390911" cy="140698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文本框 3"/>
          <p:cNvSpPr txBox="1"/>
          <p:nvPr/>
        </p:nvSpPr>
        <p:spPr>
          <a:xfrm>
            <a:off x="958867" y="3509069"/>
            <a:ext cx="5080656" cy="1261884"/>
          </a:xfrm>
          <a:prstGeom prst="rect">
            <a:avLst/>
          </a:prstGeom>
          <a:noFill/>
        </p:spPr>
        <p:txBody>
          <a:bodyPr wrap="square" rtlCol="0">
            <a:spAutoFit/>
          </a:bodyPr>
          <a:lstStyle/>
          <a:p>
            <a:pPr algn="ctr"/>
            <a:r>
              <a:rPr lang="zh-CN" altLang="en-US" sz="1600" b="1" dirty="0">
                <a:solidFill>
                  <a:schemeClr val="bg1"/>
                </a:solidFill>
                <a:latin typeface="+mn-ea"/>
              </a:rPr>
              <a:t>陈鹏飞</a:t>
            </a:r>
            <a:endParaRPr lang="en-US" altLang="zh-CN" sz="1600" b="1" dirty="0">
              <a:solidFill>
                <a:schemeClr val="bg1"/>
              </a:solidFill>
              <a:latin typeface="+mn-ea"/>
            </a:endParaRPr>
          </a:p>
          <a:p>
            <a:pPr algn="ctr"/>
            <a:r>
              <a:rPr lang="zh-CN" altLang="en-US" sz="1600" b="1" dirty="0">
                <a:solidFill>
                  <a:schemeClr val="bg1"/>
                </a:solidFill>
                <a:latin typeface="+mn-ea"/>
              </a:rPr>
              <a:t>数据科学与计算机学院</a:t>
            </a:r>
            <a:endParaRPr lang="en-US" altLang="zh-CN" sz="1600" b="1" dirty="0">
              <a:solidFill>
                <a:schemeClr val="bg1"/>
              </a:solidFill>
              <a:latin typeface="+mn-ea"/>
            </a:endParaRPr>
          </a:p>
          <a:p>
            <a:pPr algn="ctr"/>
            <a:r>
              <a:rPr lang="en-US" altLang="zh-CN" sz="1600" b="1" dirty="0">
                <a:solidFill>
                  <a:schemeClr val="bg1"/>
                </a:solidFill>
                <a:latin typeface="+mn-ea"/>
                <a:hlinkClick r:id="rId9"/>
              </a:rPr>
              <a:t>chchenpf7@mail.sysu.edu.cn</a:t>
            </a:r>
            <a:endParaRPr lang="en-US" altLang="zh-CN" sz="1600" b="1" dirty="0">
              <a:solidFill>
                <a:schemeClr val="bg1"/>
              </a:solidFill>
              <a:latin typeface="+mn-ea"/>
            </a:endParaRPr>
          </a:p>
          <a:p>
            <a:pPr algn="ctr"/>
            <a:r>
              <a:rPr lang="zh-CN" altLang="en-US" sz="1600" b="1" dirty="0">
                <a:solidFill>
                  <a:schemeClr val="bg1"/>
                </a:solidFill>
                <a:latin typeface="+mn-ea"/>
              </a:rPr>
              <a:t>办公室：超算</a:t>
            </a:r>
            <a:r>
              <a:rPr lang="en-US" altLang="zh-CN" sz="1600" b="1" dirty="0">
                <a:solidFill>
                  <a:schemeClr val="bg1"/>
                </a:solidFill>
                <a:latin typeface="+mn-ea"/>
              </a:rPr>
              <a:t>5</a:t>
            </a:r>
            <a:r>
              <a:rPr lang="zh-CN" altLang="en-US" sz="1600" b="1" dirty="0">
                <a:solidFill>
                  <a:schemeClr val="bg1"/>
                </a:solidFill>
                <a:latin typeface="+mn-ea"/>
              </a:rPr>
              <a:t>楼</a:t>
            </a:r>
            <a:r>
              <a:rPr lang="en-US" altLang="zh-CN" sz="1600" b="1" dirty="0">
                <a:solidFill>
                  <a:schemeClr val="bg1"/>
                </a:solidFill>
                <a:latin typeface="+mn-ea"/>
              </a:rPr>
              <a:t>529d</a:t>
            </a:r>
          </a:p>
          <a:p>
            <a:pPr algn="ctr"/>
            <a:r>
              <a:rPr lang="zh-CN" altLang="en-US" sz="1200" b="1" dirty="0">
                <a:solidFill>
                  <a:schemeClr val="bg1"/>
                </a:solidFill>
                <a:latin typeface="+mn-ea"/>
              </a:rPr>
              <a:t>主页：</a:t>
            </a:r>
            <a:r>
              <a:rPr lang="en-US" altLang="zh-CN" sz="1200" b="1" dirty="0">
                <a:solidFill>
                  <a:schemeClr val="bg1"/>
                </a:solidFill>
                <a:latin typeface="+mn-ea"/>
              </a:rPr>
              <a:t>http://sdcs.sysu.edu.cn/node/3747</a:t>
            </a:r>
          </a:p>
        </p:txBody>
      </p:sp>
    </p:spTree>
    <p:extLst>
      <p:ext uri="{BB962C8B-B14F-4D97-AF65-F5344CB8AC3E}">
        <p14:creationId xmlns:p14="http://schemas.microsoft.com/office/powerpoint/2010/main" val="3114461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客户端</a:t>
            </a:r>
            <a:r>
              <a:rPr kumimoji="1" lang="en-US" altLang="zh-CN" b="1" dirty="0">
                <a:solidFill>
                  <a:schemeClr val="bg1"/>
                </a:solidFill>
                <a:latin typeface="宋体"/>
                <a:ea typeface="宋体"/>
                <a:cs typeface="宋体"/>
              </a:rPr>
              <a:t>-</a:t>
            </a:r>
            <a:r>
              <a:rPr kumimoji="1" lang="zh-CN" altLang="en-US" b="1" dirty="0">
                <a:solidFill>
                  <a:schemeClr val="bg1"/>
                </a:solidFill>
                <a:latin typeface="宋体"/>
                <a:ea typeface="宋体"/>
                <a:cs typeface="宋体"/>
              </a:rPr>
              <a:t>服务器模型（</a:t>
            </a:r>
            <a:r>
              <a:rPr kumimoji="1" lang="en-US" altLang="zh-CN" b="1" dirty="0">
                <a:solidFill>
                  <a:schemeClr val="bg1"/>
                </a:solidFill>
                <a:latin typeface="宋体"/>
                <a:ea typeface="宋体"/>
                <a:cs typeface="宋体"/>
              </a:rPr>
              <a:t>Client-Server</a:t>
            </a:r>
            <a:r>
              <a:rPr kumimoji="1" lang="zh-CN" altLang="en-US" b="1" dirty="0">
                <a:solidFill>
                  <a:schemeClr val="bg1"/>
                </a:solidFill>
                <a:latin typeface="宋体"/>
                <a:ea typeface="宋体"/>
                <a:cs typeface="宋体"/>
              </a:rPr>
              <a:t>）</a:t>
            </a:r>
          </a:p>
        </p:txBody>
      </p:sp>
      <p:sp>
        <p:nvSpPr>
          <p:cNvPr id="3" name="圆角矩形 2"/>
          <p:cNvSpPr/>
          <p:nvPr/>
        </p:nvSpPr>
        <p:spPr>
          <a:xfrm>
            <a:off x="332656" y="3291830"/>
            <a:ext cx="6302035"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rPr>
              <a:t>主流的客户端</a:t>
            </a:r>
            <a:r>
              <a:rPr lang="en-US" altLang="zh-CN" sz="1600" b="1" dirty="0">
                <a:solidFill>
                  <a:schemeClr val="tx1"/>
                </a:solidFill>
              </a:rPr>
              <a:t>-</a:t>
            </a:r>
            <a:r>
              <a:rPr lang="zh-CN" altLang="en-US" sz="1600" b="1" dirty="0">
                <a:solidFill>
                  <a:schemeClr val="tx1"/>
                </a:solidFill>
              </a:rPr>
              <a:t>服务器之间的通信协议包括：</a:t>
            </a:r>
            <a:endParaRPr lang="en-US" altLang="zh-CN" sz="1600" b="1" dirty="0">
              <a:solidFill>
                <a:schemeClr val="tx1"/>
              </a:solidFill>
            </a:endParaRPr>
          </a:p>
        </p:txBody>
      </p:sp>
      <p:sp>
        <p:nvSpPr>
          <p:cNvPr id="4" name="矩形 3"/>
          <p:cNvSpPr/>
          <p:nvPr/>
        </p:nvSpPr>
        <p:spPr>
          <a:xfrm>
            <a:off x="332656" y="3651870"/>
            <a:ext cx="6336704" cy="1200329"/>
          </a:xfrm>
          <a:prstGeom prst="rect">
            <a:avLst/>
          </a:prstGeom>
        </p:spPr>
        <p:txBody>
          <a:bodyPr wrap="square">
            <a:spAutoFit/>
          </a:bodyPr>
          <a:lstStyle/>
          <a:p>
            <a:pPr marL="742950" lvl="1" indent="-285750">
              <a:lnSpc>
                <a:spcPct val="150000"/>
              </a:lnSpc>
              <a:buFont typeface="Wingdings" panose="05000000000000000000" pitchFamily="2" charset="2"/>
              <a:buChar char="p"/>
            </a:pPr>
            <a:r>
              <a:rPr lang="en-US" altLang="zh-CN" sz="1600" b="1" dirty="0">
                <a:solidFill>
                  <a:schemeClr val="bg1"/>
                </a:solidFill>
                <a:latin typeface="Times New Roman" panose="02020603050405020304" pitchFamily="18" charset="0"/>
                <a:cs typeface="Times New Roman" panose="02020603050405020304" pitchFamily="18" charset="0"/>
              </a:rPr>
              <a:t>HTTP</a:t>
            </a:r>
            <a:r>
              <a:rPr lang="zh-CN" altLang="en-US" sz="1600" b="1" dirty="0">
                <a:solidFill>
                  <a:schemeClr val="bg1"/>
                </a:solidFill>
                <a:latin typeface="Times New Roman" panose="02020603050405020304" pitchFamily="18" charset="0"/>
                <a:cs typeface="Times New Roman" panose="02020603050405020304" pitchFamily="18" charset="0"/>
              </a:rPr>
              <a:t>、</a:t>
            </a:r>
            <a:r>
              <a:rPr lang="en-US" altLang="zh-CN" sz="1600" b="1" dirty="0">
                <a:solidFill>
                  <a:schemeClr val="bg1"/>
                </a:solidFill>
                <a:latin typeface="Times New Roman" panose="02020603050405020304" pitchFamily="18" charset="0"/>
                <a:cs typeface="Times New Roman" panose="02020603050405020304" pitchFamily="18" charset="0"/>
              </a:rPr>
              <a:t>HTTPS</a:t>
            </a:r>
            <a:r>
              <a:rPr lang="zh-CN" altLang="en-US" sz="1600" b="1" dirty="0">
                <a:solidFill>
                  <a:schemeClr val="bg1"/>
                </a:solidFill>
                <a:latin typeface="Times New Roman" panose="02020603050405020304" pitchFamily="18" charset="0"/>
                <a:cs typeface="Times New Roman" panose="02020603050405020304" pitchFamily="18" charset="0"/>
              </a:rPr>
              <a:t>： </a:t>
            </a:r>
            <a:r>
              <a:rPr lang="en-US" altLang="zh-CN" sz="1600" b="1" dirty="0">
                <a:solidFill>
                  <a:schemeClr val="bg1"/>
                </a:solidFill>
                <a:latin typeface="Times New Roman" panose="02020603050405020304" pitchFamily="18" charset="0"/>
                <a:cs typeface="Times New Roman" panose="02020603050405020304" pitchFamily="18" charset="0"/>
              </a:rPr>
              <a:t>REST API (GET</a:t>
            </a:r>
            <a:r>
              <a:rPr lang="zh-CN" altLang="en-US" sz="1600" b="1" dirty="0">
                <a:solidFill>
                  <a:schemeClr val="bg1"/>
                </a:solidFill>
                <a:latin typeface="Times New Roman" panose="02020603050405020304" pitchFamily="18" charset="0"/>
                <a:cs typeface="Times New Roman" panose="02020603050405020304" pitchFamily="18" charset="0"/>
              </a:rPr>
              <a:t>、</a:t>
            </a:r>
            <a:r>
              <a:rPr lang="en-US" altLang="zh-CN" sz="1600" b="1" dirty="0">
                <a:solidFill>
                  <a:schemeClr val="bg1"/>
                </a:solidFill>
                <a:latin typeface="Times New Roman" panose="02020603050405020304" pitchFamily="18" charset="0"/>
                <a:cs typeface="Times New Roman" panose="02020603050405020304" pitchFamily="18" charset="0"/>
              </a:rPr>
              <a:t>POST…)</a:t>
            </a:r>
            <a:r>
              <a:rPr lang="zh-CN" altLang="en-US" sz="1600" b="1" dirty="0">
                <a:solidFill>
                  <a:schemeClr val="bg1"/>
                </a:solidFill>
                <a:latin typeface="Times New Roman" panose="02020603050405020304" pitchFamily="18" charset="0"/>
                <a:cs typeface="Times New Roman" panose="02020603050405020304" pitchFamily="18" charset="0"/>
              </a:rPr>
              <a:t>；</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en-US" altLang="zh-CN" sz="1600" b="1" dirty="0">
                <a:solidFill>
                  <a:schemeClr val="bg1"/>
                </a:solidFill>
                <a:latin typeface="Times New Roman" panose="02020603050405020304" pitchFamily="18" charset="0"/>
                <a:cs typeface="Times New Roman" panose="02020603050405020304" pitchFamily="18" charset="0"/>
              </a:rPr>
              <a:t>AJAX </a:t>
            </a:r>
            <a:r>
              <a:rPr lang="zh-CN" altLang="en-US" sz="1600" b="1" dirty="0">
                <a:solidFill>
                  <a:schemeClr val="bg1"/>
                </a:solidFill>
                <a:latin typeface="Times New Roman" panose="02020603050405020304" pitchFamily="18" charset="0"/>
                <a:cs typeface="Times New Roman" panose="02020603050405020304" pitchFamily="18" charset="0"/>
              </a:rPr>
              <a:t>：异步请求；</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en-US" altLang="zh-CN" sz="1600" b="1" dirty="0">
                <a:solidFill>
                  <a:schemeClr val="bg1"/>
                </a:solidFill>
                <a:latin typeface="Times New Roman" panose="02020603050405020304" pitchFamily="18" charset="0"/>
                <a:cs typeface="Times New Roman" panose="02020603050405020304" pitchFamily="18" charset="0"/>
              </a:rPr>
              <a:t>RPC</a:t>
            </a:r>
            <a:r>
              <a:rPr lang="zh-CN" altLang="en-US" sz="1600" b="1" dirty="0">
                <a:solidFill>
                  <a:schemeClr val="bg1"/>
                </a:solidFill>
                <a:latin typeface="Times New Roman" panose="02020603050405020304" pitchFamily="18" charset="0"/>
                <a:cs typeface="Times New Roman" panose="02020603050405020304" pitchFamily="18" charset="0"/>
              </a:rPr>
              <a:t>： </a:t>
            </a:r>
            <a:r>
              <a:rPr lang="en-US" altLang="zh-CN" sz="1600" b="1" dirty="0">
                <a:solidFill>
                  <a:schemeClr val="bg1"/>
                </a:solidFill>
                <a:latin typeface="Times New Roman" panose="02020603050405020304" pitchFamily="18" charset="0"/>
                <a:cs typeface="Times New Roman" panose="02020603050405020304" pitchFamily="18" charset="0"/>
              </a:rPr>
              <a:t>XMLRPC</a:t>
            </a:r>
            <a:r>
              <a:rPr lang="zh-CN" altLang="en-US" sz="1600" b="1" dirty="0">
                <a:solidFill>
                  <a:schemeClr val="bg1"/>
                </a:solidFill>
                <a:latin typeface="Times New Roman" panose="02020603050405020304" pitchFamily="18" charset="0"/>
                <a:cs typeface="Times New Roman" panose="02020603050405020304" pitchFamily="18" charset="0"/>
              </a:rPr>
              <a:t>、</a:t>
            </a:r>
            <a:r>
              <a:rPr lang="en-US" altLang="zh-CN" sz="1600" b="1" dirty="0">
                <a:solidFill>
                  <a:schemeClr val="bg1"/>
                </a:solidFill>
                <a:latin typeface="Times New Roman" panose="02020603050405020304" pitchFamily="18" charset="0"/>
                <a:cs typeface="Times New Roman" panose="02020603050405020304" pitchFamily="18" charset="0"/>
              </a:rPr>
              <a:t>SOAP</a:t>
            </a:r>
            <a:r>
              <a:rPr lang="zh-CN" altLang="en-US" sz="1600" b="1" dirty="0">
                <a:solidFill>
                  <a:schemeClr val="bg1"/>
                </a:solidFill>
                <a:latin typeface="Times New Roman" panose="02020603050405020304" pitchFamily="18" charset="0"/>
                <a:cs typeface="Times New Roman" panose="02020603050405020304" pitchFamily="18" charset="0"/>
              </a:rPr>
              <a:t>、</a:t>
            </a:r>
            <a:r>
              <a:rPr lang="en-US" altLang="zh-CN" sz="1600" b="1" dirty="0" err="1">
                <a:solidFill>
                  <a:schemeClr val="bg1"/>
                </a:solidFill>
                <a:latin typeface="Times New Roman" panose="02020603050405020304" pitchFamily="18" charset="0"/>
                <a:cs typeface="Times New Roman" panose="02020603050405020304" pitchFamily="18" charset="0"/>
              </a:rPr>
              <a:t>gRPC</a:t>
            </a:r>
            <a:r>
              <a:rPr lang="zh-CN" altLang="en-US" sz="1600" b="1" dirty="0">
                <a:solidFill>
                  <a:schemeClr val="bg1"/>
                </a:solidFill>
                <a:latin typeface="Times New Roman" panose="02020603050405020304" pitchFamily="18" charset="0"/>
                <a:cs typeface="Times New Roman" panose="02020603050405020304" pitchFamily="18" charset="0"/>
              </a:rPr>
              <a:t>，</a:t>
            </a:r>
            <a:r>
              <a:rPr lang="en-US" altLang="zh-CN" sz="1600" b="1" dirty="0">
                <a:solidFill>
                  <a:schemeClr val="bg1"/>
                </a:solidFill>
                <a:latin typeface="Times New Roman" panose="02020603050405020304" pitchFamily="18" charset="0"/>
                <a:cs typeface="Times New Roman" panose="02020603050405020304" pitchFamily="18" charset="0"/>
              </a:rPr>
              <a:t>web</a:t>
            </a:r>
            <a:r>
              <a:rPr lang="zh-CN" altLang="en-US" sz="1600" b="1" dirty="0">
                <a:solidFill>
                  <a:schemeClr val="bg1"/>
                </a:solidFill>
                <a:latin typeface="Times New Roman" panose="02020603050405020304" pitchFamily="18" charset="0"/>
                <a:cs typeface="Times New Roman" panose="02020603050405020304" pitchFamily="18" charset="0"/>
              </a:rPr>
              <a:t>服务通过</a:t>
            </a:r>
            <a:r>
              <a:rPr lang="en-US" altLang="zh-CN" sz="1600" b="1" dirty="0">
                <a:solidFill>
                  <a:schemeClr val="bg1"/>
                </a:solidFill>
                <a:latin typeface="Times New Roman" panose="02020603050405020304" pitchFamily="18" charset="0"/>
                <a:cs typeface="Times New Roman" panose="02020603050405020304" pitchFamily="18" charset="0"/>
              </a:rPr>
              <a:t>API</a:t>
            </a:r>
            <a:r>
              <a:rPr lang="zh-CN" altLang="en-US" sz="1600" b="1" dirty="0">
                <a:solidFill>
                  <a:schemeClr val="bg1"/>
                </a:solidFill>
                <a:latin typeface="Times New Roman" panose="02020603050405020304" pitchFamily="18" charset="0"/>
                <a:cs typeface="Times New Roman" panose="02020603050405020304" pitchFamily="18" charset="0"/>
              </a:rPr>
              <a:t>调用；</a:t>
            </a:r>
            <a:endParaRPr lang="en-US" altLang="zh-CN" sz="1600" b="1" dirty="0">
              <a:solidFill>
                <a:schemeClr val="bg1"/>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332656" y="1275605"/>
            <a:ext cx="6302035" cy="1992577"/>
          </a:xfrm>
          <a:prstGeom prst="rect">
            <a:avLst/>
          </a:prstGeom>
        </p:spPr>
      </p:pic>
    </p:spTree>
    <p:extLst>
      <p:ext uri="{BB962C8B-B14F-4D97-AF65-F5344CB8AC3E}">
        <p14:creationId xmlns:p14="http://schemas.microsoft.com/office/powerpoint/2010/main" val="2653732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应用分层</a:t>
            </a:r>
          </a:p>
        </p:txBody>
      </p:sp>
      <p:sp>
        <p:nvSpPr>
          <p:cNvPr id="3" name="文本框 2"/>
          <p:cNvSpPr txBox="1"/>
          <p:nvPr/>
        </p:nvSpPr>
        <p:spPr>
          <a:xfrm>
            <a:off x="404664" y="1155549"/>
            <a:ext cx="2232248" cy="338554"/>
          </a:xfrm>
          <a:prstGeom prst="rect">
            <a:avLst/>
          </a:prstGeom>
          <a:noFill/>
        </p:spPr>
        <p:txBody>
          <a:bodyPr wrap="square" rtlCol="0">
            <a:spAutoFit/>
          </a:bodyPr>
          <a:lstStyle/>
          <a:p>
            <a:r>
              <a:rPr lang="zh-CN" altLang="en-US" sz="1600" b="1" dirty="0">
                <a:solidFill>
                  <a:srgbClr val="FFC000"/>
                </a:solidFill>
              </a:rPr>
              <a:t>应用分层类别：</a:t>
            </a:r>
          </a:p>
        </p:txBody>
      </p:sp>
      <p:pic>
        <p:nvPicPr>
          <p:cNvPr id="4" name="图片 3"/>
          <p:cNvPicPr>
            <a:picLocks noChangeAspect="1"/>
          </p:cNvPicPr>
          <p:nvPr/>
        </p:nvPicPr>
        <p:blipFill>
          <a:blip r:embed="rId2"/>
          <a:stretch>
            <a:fillRect/>
          </a:stretch>
        </p:blipFill>
        <p:spPr>
          <a:xfrm>
            <a:off x="764704" y="1635646"/>
            <a:ext cx="1543973" cy="2958692"/>
          </a:xfrm>
          <a:prstGeom prst="rect">
            <a:avLst/>
          </a:prstGeom>
        </p:spPr>
      </p:pic>
      <p:pic>
        <p:nvPicPr>
          <p:cNvPr id="5" name="图片 4"/>
          <p:cNvPicPr>
            <a:picLocks noChangeAspect="1"/>
          </p:cNvPicPr>
          <p:nvPr/>
        </p:nvPicPr>
        <p:blipFill>
          <a:blip r:embed="rId3"/>
          <a:stretch>
            <a:fillRect/>
          </a:stretch>
        </p:blipFill>
        <p:spPr>
          <a:xfrm>
            <a:off x="2596843" y="1635647"/>
            <a:ext cx="1534217" cy="2939996"/>
          </a:xfrm>
          <a:prstGeom prst="rect">
            <a:avLst/>
          </a:prstGeom>
        </p:spPr>
      </p:pic>
      <p:pic>
        <p:nvPicPr>
          <p:cNvPr id="6" name="图片 5"/>
          <p:cNvPicPr>
            <a:picLocks noChangeAspect="1"/>
          </p:cNvPicPr>
          <p:nvPr/>
        </p:nvPicPr>
        <p:blipFill>
          <a:blip r:embed="rId4"/>
          <a:stretch>
            <a:fillRect/>
          </a:stretch>
        </p:blipFill>
        <p:spPr>
          <a:xfrm>
            <a:off x="4419226" y="1635646"/>
            <a:ext cx="1728058" cy="2939997"/>
          </a:xfrm>
          <a:prstGeom prst="rect">
            <a:avLst/>
          </a:prstGeom>
        </p:spPr>
      </p:pic>
      <p:sp>
        <p:nvSpPr>
          <p:cNvPr id="7" name="文本框 6"/>
          <p:cNvSpPr txBox="1"/>
          <p:nvPr/>
        </p:nvSpPr>
        <p:spPr>
          <a:xfrm>
            <a:off x="4581128" y="4575643"/>
            <a:ext cx="2232248" cy="338554"/>
          </a:xfrm>
          <a:prstGeom prst="rect">
            <a:avLst/>
          </a:prstGeom>
          <a:noFill/>
        </p:spPr>
        <p:txBody>
          <a:bodyPr wrap="square" rtlCol="0">
            <a:spAutoFit/>
          </a:bodyPr>
          <a:lstStyle/>
          <a:p>
            <a:r>
              <a:rPr lang="zh-CN" altLang="en-US" sz="1600" b="1" dirty="0">
                <a:solidFill>
                  <a:srgbClr val="FFC000"/>
                </a:solidFill>
              </a:rPr>
              <a:t>什么样的场景？</a:t>
            </a:r>
          </a:p>
        </p:txBody>
      </p:sp>
    </p:spTree>
    <p:extLst>
      <p:ext uri="{BB962C8B-B14F-4D97-AF65-F5344CB8AC3E}">
        <p14:creationId xmlns:p14="http://schemas.microsoft.com/office/powerpoint/2010/main" val="29132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分层通信协议</a:t>
            </a:r>
          </a:p>
        </p:txBody>
      </p:sp>
      <p:sp>
        <p:nvSpPr>
          <p:cNvPr id="3" name="圆角矩形 2"/>
          <p:cNvSpPr/>
          <p:nvPr/>
        </p:nvSpPr>
        <p:spPr>
          <a:xfrm>
            <a:off x="260649" y="1275606"/>
            <a:ext cx="237626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sz="1600" b="1" dirty="0">
                <a:solidFill>
                  <a:schemeClr val="tx1"/>
                </a:solidFill>
              </a:rPr>
              <a:t>协议、服务和接口</a:t>
            </a:r>
          </a:p>
        </p:txBody>
      </p:sp>
      <p:pic>
        <p:nvPicPr>
          <p:cNvPr id="4" name="图片 3"/>
          <p:cNvPicPr>
            <a:picLocks noChangeAspect="1"/>
          </p:cNvPicPr>
          <p:nvPr/>
        </p:nvPicPr>
        <p:blipFill>
          <a:blip r:embed="rId3"/>
          <a:stretch>
            <a:fillRect/>
          </a:stretch>
        </p:blipFill>
        <p:spPr>
          <a:xfrm>
            <a:off x="404665" y="1707654"/>
            <a:ext cx="6120679" cy="3024336"/>
          </a:xfrm>
          <a:prstGeom prst="rect">
            <a:avLst/>
          </a:prstGeom>
        </p:spPr>
      </p:pic>
    </p:spTree>
    <p:extLst>
      <p:ext uri="{BB962C8B-B14F-4D97-AF65-F5344CB8AC3E}">
        <p14:creationId xmlns:p14="http://schemas.microsoft.com/office/powerpoint/2010/main" val="2824753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两节点通信</a:t>
            </a:r>
          </a:p>
        </p:txBody>
      </p:sp>
      <p:pic>
        <p:nvPicPr>
          <p:cNvPr id="3" name="图片 2"/>
          <p:cNvPicPr>
            <a:picLocks noChangeAspect="1"/>
          </p:cNvPicPr>
          <p:nvPr/>
        </p:nvPicPr>
        <p:blipFill>
          <a:blip r:embed="rId2"/>
          <a:stretch>
            <a:fillRect/>
          </a:stretch>
        </p:blipFill>
        <p:spPr>
          <a:xfrm>
            <a:off x="188640" y="1348936"/>
            <a:ext cx="6482572" cy="1726870"/>
          </a:xfrm>
          <a:prstGeom prst="rect">
            <a:avLst/>
          </a:prstGeom>
        </p:spPr>
      </p:pic>
      <p:pic>
        <p:nvPicPr>
          <p:cNvPr id="4" name="图片 3"/>
          <p:cNvPicPr>
            <a:picLocks noChangeAspect="1"/>
          </p:cNvPicPr>
          <p:nvPr/>
        </p:nvPicPr>
        <p:blipFill>
          <a:blip r:embed="rId3"/>
          <a:stretch>
            <a:fillRect/>
          </a:stretch>
        </p:blipFill>
        <p:spPr>
          <a:xfrm>
            <a:off x="188640" y="3194922"/>
            <a:ext cx="6482572" cy="1537068"/>
          </a:xfrm>
          <a:prstGeom prst="rect">
            <a:avLst/>
          </a:prstGeom>
        </p:spPr>
      </p:pic>
    </p:spTree>
    <p:extLst>
      <p:ext uri="{BB962C8B-B14F-4D97-AF65-F5344CB8AC3E}">
        <p14:creationId xmlns:p14="http://schemas.microsoft.com/office/powerpoint/2010/main" val="3105432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应用分层</a:t>
            </a:r>
          </a:p>
        </p:txBody>
      </p:sp>
      <p:sp>
        <p:nvSpPr>
          <p:cNvPr id="3" name="圆角矩形 2"/>
          <p:cNvSpPr/>
          <p:nvPr/>
        </p:nvSpPr>
        <p:spPr>
          <a:xfrm>
            <a:off x="260648" y="1275606"/>
            <a:ext cx="6302035" cy="43204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sz="1600" b="1" dirty="0">
                <a:solidFill>
                  <a:schemeClr val="tx1"/>
                </a:solidFill>
              </a:rPr>
              <a:t>传统的三层视图：</a:t>
            </a:r>
          </a:p>
        </p:txBody>
      </p:sp>
      <p:sp>
        <p:nvSpPr>
          <p:cNvPr id="4" name="矩形 3"/>
          <p:cNvSpPr/>
          <p:nvPr/>
        </p:nvSpPr>
        <p:spPr>
          <a:xfrm>
            <a:off x="260648" y="1734698"/>
            <a:ext cx="6196354" cy="2677656"/>
          </a:xfrm>
          <a:prstGeom prst="rect">
            <a:avLst/>
          </a:prstGeom>
        </p:spPr>
        <p:txBody>
          <a:bodyPr wrap="square">
            <a:spAutoFit/>
          </a:bodyPr>
          <a:lstStyle/>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用户接口层</a:t>
            </a:r>
            <a:endParaRPr lang="en-US" altLang="zh-CN" sz="1600" b="1" dirty="0">
              <a:solidFill>
                <a:schemeClr val="bg1"/>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chemeClr val="bg1"/>
                </a:solidFill>
                <a:latin typeface="Times New Roman" panose="02020603050405020304" pitchFamily="18" charset="0"/>
                <a:cs typeface="Times New Roman" panose="02020603050405020304" pitchFamily="18" charset="0"/>
              </a:rPr>
              <a:t>      </a:t>
            </a:r>
            <a:r>
              <a:rPr lang="zh-CN" altLang="en-US" sz="1600" b="1" dirty="0">
                <a:solidFill>
                  <a:schemeClr val="bg1"/>
                </a:solidFill>
                <a:latin typeface="Times New Roman" panose="02020603050405020304" pitchFamily="18" charset="0"/>
                <a:cs typeface="Times New Roman" panose="02020603050405020304" pitchFamily="18" charset="0"/>
              </a:rPr>
              <a:t>用户接口层包含系统与用户直接交互的单元；例如：显示管理等；</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应用处理层</a:t>
            </a:r>
            <a:endParaRPr lang="en-US" altLang="zh-CN" sz="1600" b="1" dirty="0">
              <a:solidFill>
                <a:schemeClr val="bg1"/>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chemeClr val="bg1"/>
                </a:solidFill>
                <a:latin typeface="Times New Roman" panose="02020603050405020304" pitchFamily="18" charset="0"/>
                <a:cs typeface="Times New Roman" panose="02020603050405020304" pitchFamily="18" charset="0"/>
              </a:rPr>
              <a:t>       </a:t>
            </a:r>
            <a:r>
              <a:rPr lang="zh-CN" altLang="en-US" sz="1600" b="1" dirty="0">
                <a:solidFill>
                  <a:schemeClr val="bg1"/>
                </a:solidFill>
                <a:latin typeface="Times New Roman" panose="02020603050405020304" pitchFamily="18" charset="0"/>
                <a:cs typeface="Times New Roman" panose="02020603050405020304" pitchFamily="18" charset="0"/>
              </a:rPr>
              <a:t>包含应用的主要函数，但是，不与具体的数据绑定；</a:t>
            </a:r>
            <a:r>
              <a:rPr lang="en-US" altLang="zh-CN" sz="1600" b="1" dirty="0">
                <a:solidFill>
                  <a:schemeClr val="bg1"/>
                </a:solidFill>
                <a:latin typeface="Times New Roman" panose="02020603050405020304" pitchFamily="18" charset="0"/>
                <a:cs typeface="Times New Roman" panose="02020603050405020304" pitchFamily="18" charset="0"/>
              </a:rPr>
              <a:t> </a:t>
            </a: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数据层</a:t>
            </a:r>
            <a:endParaRPr lang="en-US" altLang="zh-CN" sz="1600" b="1" dirty="0">
              <a:solidFill>
                <a:schemeClr val="bg1"/>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chemeClr val="bg1"/>
                </a:solidFill>
                <a:latin typeface="Times New Roman" panose="02020603050405020304" pitchFamily="18" charset="0"/>
                <a:cs typeface="Times New Roman" panose="02020603050405020304" pitchFamily="18" charset="0"/>
              </a:rPr>
              <a:t>        </a:t>
            </a:r>
            <a:r>
              <a:rPr lang="zh-CN" altLang="en-US" sz="1600" b="1" dirty="0">
                <a:solidFill>
                  <a:schemeClr val="bg1"/>
                </a:solidFill>
                <a:latin typeface="Times New Roman" panose="02020603050405020304" pitchFamily="18" charset="0"/>
                <a:cs typeface="Times New Roman" panose="02020603050405020304" pitchFamily="18" charset="0"/>
              </a:rPr>
              <a:t>数据层管理应用使用的实际数据。</a:t>
            </a:r>
            <a:endParaRPr lang="en-US" altLang="zh-CN" sz="1600" b="1" dirty="0">
              <a:solidFill>
                <a:schemeClr val="bg1"/>
              </a:solidFill>
              <a:latin typeface="Times New Roman" panose="02020603050405020304" pitchFamily="18" charset="0"/>
              <a:cs typeface="Times New Roman" panose="02020603050405020304" pitchFamily="18" charset="0"/>
            </a:endParaRPr>
          </a:p>
        </p:txBody>
      </p:sp>
      <p:sp>
        <p:nvSpPr>
          <p:cNvPr id="5" name="圆角矩形 4"/>
          <p:cNvSpPr/>
          <p:nvPr/>
        </p:nvSpPr>
        <p:spPr>
          <a:xfrm>
            <a:off x="-30433" y="4412099"/>
            <a:ext cx="6888433" cy="39164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rPr>
              <a:t>分层结构是</a:t>
            </a:r>
            <a:r>
              <a:rPr lang="en-US" altLang="zh-CN" sz="1400" b="1" dirty="0">
                <a:solidFill>
                  <a:schemeClr val="tx1"/>
                </a:solidFill>
              </a:rPr>
              <a:t>IT</a:t>
            </a:r>
            <a:r>
              <a:rPr lang="zh-CN" altLang="en-US" sz="1400" b="1" dirty="0">
                <a:solidFill>
                  <a:schemeClr val="tx1"/>
                </a:solidFill>
              </a:rPr>
              <a:t>系统常见的组织结构形式，使用到了传统的数据库以及相关的应用程序</a:t>
            </a:r>
          </a:p>
        </p:txBody>
      </p:sp>
    </p:spTree>
    <p:extLst>
      <p:ext uri="{BB962C8B-B14F-4D97-AF65-F5344CB8AC3E}">
        <p14:creationId xmlns:p14="http://schemas.microsoft.com/office/powerpoint/2010/main" val="102180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应用分层</a:t>
            </a:r>
          </a:p>
        </p:txBody>
      </p:sp>
      <p:pic>
        <p:nvPicPr>
          <p:cNvPr id="3" name="图片 2"/>
          <p:cNvPicPr>
            <a:picLocks noChangeAspect="1"/>
          </p:cNvPicPr>
          <p:nvPr/>
        </p:nvPicPr>
        <p:blipFill>
          <a:blip r:embed="rId3"/>
          <a:stretch>
            <a:fillRect/>
          </a:stretch>
        </p:blipFill>
        <p:spPr>
          <a:xfrm>
            <a:off x="548680" y="1227412"/>
            <a:ext cx="5544616" cy="3689161"/>
          </a:xfrm>
          <a:prstGeom prst="rect">
            <a:avLst/>
          </a:prstGeom>
        </p:spPr>
      </p:pic>
    </p:spTree>
    <p:extLst>
      <p:ext uri="{BB962C8B-B14F-4D97-AF65-F5344CB8AC3E}">
        <p14:creationId xmlns:p14="http://schemas.microsoft.com/office/powerpoint/2010/main" val="9381007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基于对象的体系结构风格</a:t>
            </a:r>
          </a:p>
        </p:txBody>
      </p:sp>
      <p:sp>
        <p:nvSpPr>
          <p:cNvPr id="3" name="圆角矩形 2"/>
          <p:cNvSpPr/>
          <p:nvPr/>
        </p:nvSpPr>
        <p:spPr>
          <a:xfrm>
            <a:off x="404664" y="1275606"/>
            <a:ext cx="6192688"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b="1" dirty="0"/>
              <a:t>本质</a:t>
            </a:r>
            <a:endParaRPr lang="en-US" altLang="zh-CN" b="1" dirty="0"/>
          </a:p>
          <a:p>
            <a:r>
              <a:rPr lang="en-US" altLang="zh-CN" b="1" dirty="0"/>
              <a:t>   </a:t>
            </a:r>
            <a:r>
              <a:rPr lang="zh-CN" altLang="en-US" sz="1600" dirty="0"/>
              <a:t>组件是由通过过程调用相互连接的对象构成。对象可以放置在不同的机器上，调用可以跨网络执行。</a:t>
            </a:r>
            <a:endParaRPr lang="en-US" altLang="zh-CN" sz="1600" dirty="0"/>
          </a:p>
        </p:txBody>
      </p:sp>
      <p:pic>
        <p:nvPicPr>
          <p:cNvPr id="4" name="图片 3"/>
          <p:cNvPicPr>
            <a:picLocks noChangeAspect="1"/>
          </p:cNvPicPr>
          <p:nvPr/>
        </p:nvPicPr>
        <p:blipFill>
          <a:blip r:embed="rId3"/>
          <a:stretch>
            <a:fillRect/>
          </a:stretch>
        </p:blipFill>
        <p:spPr>
          <a:xfrm>
            <a:off x="585682" y="2211709"/>
            <a:ext cx="3419382" cy="1548276"/>
          </a:xfrm>
          <a:prstGeom prst="rect">
            <a:avLst/>
          </a:prstGeom>
        </p:spPr>
      </p:pic>
      <p:pic>
        <p:nvPicPr>
          <p:cNvPr id="5" name="图片 4"/>
          <p:cNvPicPr>
            <a:picLocks noChangeAspect="1"/>
          </p:cNvPicPr>
          <p:nvPr/>
        </p:nvPicPr>
        <p:blipFill>
          <a:blip r:embed="rId4"/>
          <a:stretch>
            <a:fillRect/>
          </a:stretch>
        </p:blipFill>
        <p:spPr>
          <a:xfrm>
            <a:off x="4221088" y="2211709"/>
            <a:ext cx="2304256" cy="1548844"/>
          </a:xfrm>
          <a:prstGeom prst="rect">
            <a:avLst/>
          </a:prstGeom>
        </p:spPr>
      </p:pic>
      <p:sp>
        <p:nvSpPr>
          <p:cNvPr id="6" name="圆角矩形 5"/>
          <p:cNvSpPr/>
          <p:nvPr/>
        </p:nvSpPr>
        <p:spPr>
          <a:xfrm>
            <a:off x="404664" y="3867893"/>
            <a:ext cx="6192688" cy="714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dirty="0"/>
              <a:t>封装</a:t>
            </a:r>
            <a:endParaRPr lang="en-US" altLang="zh-CN" dirty="0"/>
          </a:p>
          <a:p>
            <a:r>
              <a:rPr lang="en-US" altLang="zh-CN" dirty="0"/>
              <a:t>   </a:t>
            </a:r>
            <a:r>
              <a:rPr lang="zh-CN" altLang="en-US" sz="1600" dirty="0"/>
              <a:t>对象封装了数据，并且提供面向数据的方法而没有展示内部实现；</a:t>
            </a:r>
            <a:endParaRPr lang="en-US" altLang="zh-CN" sz="1600" dirty="0"/>
          </a:p>
        </p:txBody>
      </p:sp>
    </p:spTree>
    <p:extLst>
      <p:ext uri="{BB962C8B-B14F-4D97-AF65-F5344CB8AC3E}">
        <p14:creationId xmlns:p14="http://schemas.microsoft.com/office/powerpoint/2010/main" val="29299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4604846" cy="369332"/>
          </a:xfrm>
          <a:prstGeom prst="rect">
            <a:avLst/>
          </a:prstGeom>
          <a:noFill/>
        </p:spPr>
        <p:txBody>
          <a:bodyPr wrap="square" rtlCol="0">
            <a:spAutoFit/>
          </a:bodyPr>
          <a:lstStyle/>
          <a:p>
            <a:r>
              <a:rPr kumimoji="1" lang="en-US" altLang="zh-CN" b="1" dirty="0">
                <a:solidFill>
                  <a:schemeClr val="bg1"/>
                </a:solidFill>
                <a:latin typeface="宋体"/>
                <a:ea typeface="宋体"/>
                <a:cs typeface="宋体"/>
              </a:rPr>
              <a:t> RESTful</a:t>
            </a:r>
            <a:r>
              <a:rPr kumimoji="1" lang="zh-CN" altLang="en-US" b="1" dirty="0">
                <a:solidFill>
                  <a:schemeClr val="bg1"/>
                </a:solidFill>
                <a:latin typeface="宋体"/>
                <a:ea typeface="宋体"/>
                <a:cs typeface="宋体"/>
              </a:rPr>
              <a:t>架构 </a:t>
            </a:r>
          </a:p>
        </p:txBody>
      </p:sp>
      <p:sp>
        <p:nvSpPr>
          <p:cNvPr id="3" name="圆角矩形 2"/>
          <p:cNvSpPr/>
          <p:nvPr/>
        </p:nvSpPr>
        <p:spPr>
          <a:xfrm>
            <a:off x="260648" y="1275606"/>
            <a:ext cx="6302035" cy="864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1600" b="1" dirty="0">
                <a:solidFill>
                  <a:schemeClr val="tx1"/>
                </a:solidFill>
              </a:rPr>
              <a:t>REST (Representational State Transfer) </a:t>
            </a:r>
            <a:r>
              <a:rPr lang="zh-CN" altLang="en-US" sz="1600" b="1" dirty="0">
                <a:solidFill>
                  <a:schemeClr val="tx1"/>
                </a:solidFill>
              </a:rPr>
              <a:t>风格</a:t>
            </a:r>
            <a:endParaRPr lang="en-US" altLang="zh-CN" sz="1600" b="1" dirty="0">
              <a:solidFill>
                <a:schemeClr val="tx1"/>
              </a:solidFill>
            </a:endParaRPr>
          </a:p>
          <a:p>
            <a:r>
              <a:rPr lang="en-US" altLang="zh-CN" sz="1600" b="1" dirty="0">
                <a:solidFill>
                  <a:schemeClr val="tx1"/>
                </a:solidFill>
              </a:rPr>
              <a:t>      </a:t>
            </a:r>
            <a:r>
              <a:rPr lang="zh-CN" altLang="en-US" sz="1600" b="1" dirty="0">
                <a:solidFill>
                  <a:schemeClr val="tx1"/>
                </a:solidFill>
              </a:rPr>
              <a:t>将分布式系统看做资源的集合， 由组件独立管理。这些资源可以由应用程序添加、删除、检索和修改。</a:t>
            </a:r>
            <a:endParaRPr lang="en-US" altLang="zh-CN" sz="1600" b="1" dirty="0">
              <a:solidFill>
                <a:schemeClr val="tx1"/>
              </a:solidFill>
            </a:endParaRPr>
          </a:p>
        </p:txBody>
      </p:sp>
      <p:sp>
        <p:nvSpPr>
          <p:cNvPr id="5" name="矩形 4"/>
          <p:cNvSpPr/>
          <p:nvPr/>
        </p:nvSpPr>
        <p:spPr>
          <a:xfrm>
            <a:off x="247528" y="2138872"/>
            <a:ext cx="6205808" cy="1569660"/>
          </a:xfrm>
          <a:prstGeom prst="rect">
            <a:avLst/>
          </a:prstGeom>
        </p:spPr>
        <p:txBody>
          <a:bodyPr wrap="square">
            <a:spAutoFit/>
          </a:bodyPr>
          <a:lstStyle/>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资源可以通过命名机制标识；</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所有的服务提供相同的接口；</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从一个服务发出或者传入的消息是完全自描述的；</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执行完操作后，执行组件</a:t>
            </a:r>
            <a:r>
              <a:rPr lang="zh-CN" altLang="en-US" sz="1600" b="1" dirty="0">
                <a:solidFill>
                  <a:srgbClr val="FFC000"/>
                </a:solidFill>
                <a:latin typeface="Times New Roman" panose="02020603050405020304" pitchFamily="18" charset="0"/>
                <a:cs typeface="Times New Roman" panose="02020603050405020304" pitchFamily="18" charset="0"/>
              </a:rPr>
              <a:t>不再记录调用者的信息</a:t>
            </a:r>
            <a:r>
              <a:rPr lang="zh-CN" altLang="en-US" sz="1600" b="1" dirty="0">
                <a:solidFill>
                  <a:schemeClr val="bg1"/>
                </a:solidFill>
                <a:latin typeface="Times New Roman" panose="02020603050405020304" pitchFamily="18" charset="0"/>
                <a:cs typeface="Times New Roman" panose="02020603050405020304" pitchFamily="18" charset="0"/>
              </a:rPr>
              <a:t>；</a:t>
            </a:r>
            <a:endParaRPr lang="en-US" altLang="zh-CN" sz="1600" b="1" dirty="0">
              <a:solidFill>
                <a:schemeClr val="bg1"/>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692696" y="3708532"/>
            <a:ext cx="5472608" cy="1284110"/>
          </a:xfrm>
          <a:prstGeom prst="rect">
            <a:avLst/>
          </a:prstGeom>
        </p:spPr>
      </p:pic>
    </p:spTree>
    <p:extLst>
      <p:ext uri="{BB962C8B-B14F-4D97-AF65-F5344CB8AC3E}">
        <p14:creationId xmlns:p14="http://schemas.microsoft.com/office/powerpoint/2010/main" val="8453558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样例：</a:t>
            </a:r>
            <a:r>
              <a:rPr kumimoji="1" lang="en-US" altLang="zh-CN" b="1" dirty="0">
                <a:solidFill>
                  <a:schemeClr val="bg1"/>
                </a:solidFill>
                <a:latin typeface="宋体"/>
                <a:ea typeface="宋体"/>
                <a:cs typeface="宋体"/>
              </a:rPr>
              <a:t>Amazon’s  S3</a:t>
            </a:r>
            <a:endParaRPr kumimoji="1" lang="zh-CN" altLang="en-US" b="1" dirty="0">
              <a:solidFill>
                <a:schemeClr val="bg1"/>
              </a:solidFill>
              <a:latin typeface="宋体"/>
              <a:ea typeface="宋体"/>
              <a:cs typeface="宋体"/>
            </a:endParaRPr>
          </a:p>
        </p:txBody>
      </p:sp>
      <p:sp>
        <p:nvSpPr>
          <p:cNvPr id="3" name="圆角矩形 2"/>
          <p:cNvSpPr/>
          <p:nvPr/>
        </p:nvSpPr>
        <p:spPr>
          <a:xfrm>
            <a:off x="260648" y="1275606"/>
            <a:ext cx="6302035" cy="36004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sz="1600" b="1" dirty="0">
                <a:solidFill>
                  <a:schemeClr val="tx1"/>
                </a:solidFill>
              </a:rPr>
              <a:t>原理</a:t>
            </a:r>
            <a:endParaRPr lang="en-US" altLang="zh-CN" sz="1600" b="1" dirty="0">
              <a:solidFill>
                <a:schemeClr val="tx1"/>
              </a:solidFill>
            </a:endParaRPr>
          </a:p>
        </p:txBody>
      </p:sp>
      <p:sp>
        <p:nvSpPr>
          <p:cNvPr id="5" name="矩形 4"/>
          <p:cNvSpPr/>
          <p:nvPr/>
        </p:nvSpPr>
        <p:spPr>
          <a:xfrm>
            <a:off x="274676" y="1657790"/>
            <a:ext cx="6205808" cy="1615827"/>
          </a:xfrm>
          <a:prstGeom prst="rect">
            <a:avLst/>
          </a:prstGeom>
        </p:spPr>
        <p:txBody>
          <a:bodyPr wrap="square">
            <a:spAutoFit/>
          </a:bodyPr>
          <a:lstStyle/>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对象（</a:t>
            </a:r>
            <a:r>
              <a:rPr lang="en-US" altLang="zh-CN" sz="1600" b="1" dirty="0">
                <a:solidFill>
                  <a:schemeClr val="bg1"/>
                </a:solidFill>
                <a:latin typeface="Times New Roman" panose="02020603050405020304" pitchFamily="18" charset="0"/>
                <a:cs typeface="Times New Roman" panose="02020603050405020304" pitchFamily="18" charset="0"/>
              </a:rPr>
              <a:t>objects</a:t>
            </a:r>
            <a:r>
              <a:rPr lang="zh-CN" altLang="en-US" sz="1600" b="1" dirty="0">
                <a:solidFill>
                  <a:schemeClr val="bg1"/>
                </a:solidFill>
                <a:latin typeface="Times New Roman" panose="02020603050405020304" pitchFamily="18" charset="0"/>
                <a:cs typeface="Times New Roman" panose="02020603050405020304" pitchFamily="18" charset="0"/>
              </a:rPr>
              <a:t>）放在桶（</a:t>
            </a:r>
            <a:r>
              <a:rPr lang="en-US" altLang="zh-CN" sz="1600" b="1" dirty="0">
                <a:solidFill>
                  <a:schemeClr val="bg1"/>
                </a:solidFill>
                <a:latin typeface="Times New Roman" panose="02020603050405020304" pitchFamily="18" charset="0"/>
                <a:cs typeface="Times New Roman" panose="02020603050405020304" pitchFamily="18" charset="0"/>
              </a:rPr>
              <a:t>Buckets</a:t>
            </a:r>
            <a:r>
              <a:rPr lang="zh-CN" altLang="en-US" sz="1600" b="1" dirty="0">
                <a:solidFill>
                  <a:schemeClr val="bg1"/>
                </a:solidFill>
                <a:latin typeface="Times New Roman" panose="02020603050405020304" pitchFamily="18" charset="0"/>
                <a:cs typeface="Times New Roman" panose="02020603050405020304" pitchFamily="18" charset="0"/>
              </a:rPr>
              <a:t>）中；</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桶是不能嵌套的；</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对于桶中对象的操作需要以下标识符：</a:t>
            </a:r>
            <a:endParaRPr lang="en-US" altLang="zh-CN" sz="1600" b="1" dirty="0">
              <a:solidFill>
                <a:schemeClr val="bg1"/>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rgbClr val="FFC000"/>
                </a:solidFill>
                <a:latin typeface="Times New Roman" panose="02020603050405020304" pitchFamily="18" charset="0"/>
                <a:cs typeface="Times New Roman" panose="02020603050405020304" pitchFamily="18" charset="0"/>
              </a:rPr>
              <a:t>  </a:t>
            </a:r>
            <a:r>
              <a:rPr lang="en-US" altLang="zh-CN" dirty="0">
                <a:solidFill>
                  <a:srgbClr val="FFC000"/>
                </a:solidFill>
              </a:rPr>
              <a:t>http://BucketName.s3.amazonaws.com/ObjectName</a:t>
            </a:r>
            <a:endParaRPr lang="en-US" altLang="zh-CN" sz="1600" b="1" dirty="0">
              <a:solidFill>
                <a:srgbClr val="FFC000"/>
              </a:solidFill>
              <a:latin typeface="Times New Roman" panose="02020603050405020304" pitchFamily="18" charset="0"/>
              <a:cs typeface="Times New Roman" panose="02020603050405020304" pitchFamily="18" charset="0"/>
            </a:endParaRPr>
          </a:p>
        </p:txBody>
      </p:sp>
      <p:sp>
        <p:nvSpPr>
          <p:cNvPr id="6" name="圆角矩形 5"/>
          <p:cNvSpPr/>
          <p:nvPr/>
        </p:nvSpPr>
        <p:spPr>
          <a:xfrm>
            <a:off x="260647" y="3273617"/>
            <a:ext cx="6302035" cy="36004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Font typeface="Wingdings" panose="05000000000000000000" pitchFamily="2" charset="2"/>
              <a:buChar char="Ø"/>
            </a:pPr>
            <a:r>
              <a:rPr lang="zh-CN" altLang="en-US" sz="1600" b="1" dirty="0">
                <a:solidFill>
                  <a:schemeClr val="tx1"/>
                </a:solidFill>
              </a:rPr>
              <a:t>典型的操作：</a:t>
            </a:r>
            <a:r>
              <a:rPr lang="zh-CN" altLang="en-US" sz="1600" b="1" dirty="0">
                <a:solidFill>
                  <a:schemeClr val="bg1"/>
                </a:solidFill>
                <a:latin typeface="Times New Roman" panose="02020603050405020304" pitchFamily="18" charset="0"/>
                <a:cs typeface="Times New Roman" panose="02020603050405020304" pitchFamily="18" charset="0"/>
              </a:rPr>
              <a:t>所有的对象是通过</a:t>
            </a:r>
            <a:r>
              <a:rPr lang="en-US" altLang="zh-CN" sz="1600" b="1" dirty="0">
                <a:solidFill>
                  <a:schemeClr val="bg1"/>
                </a:solidFill>
                <a:latin typeface="Times New Roman" panose="02020603050405020304" pitchFamily="18" charset="0"/>
                <a:cs typeface="Times New Roman" panose="02020603050405020304" pitchFamily="18" charset="0"/>
              </a:rPr>
              <a:t>HTTP</a:t>
            </a:r>
            <a:r>
              <a:rPr lang="zh-CN" altLang="en-US" sz="1600" b="1" dirty="0">
                <a:solidFill>
                  <a:schemeClr val="bg1"/>
                </a:solidFill>
                <a:latin typeface="Times New Roman" panose="02020603050405020304" pitchFamily="18" charset="0"/>
                <a:cs typeface="Times New Roman" panose="02020603050405020304" pitchFamily="18" charset="0"/>
              </a:rPr>
              <a:t>协议传输的；</a:t>
            </a:r>
            <a:endParaRPr lang="en-US" altLang="zh-CN" sz="16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277270" y="3572487"/>
            <a:ext cx="6205808" cy="1156086"/>
          </a:xfrm>
          <a:prstGeom prst="rect">
            <a:avLst/>
          </a:prstGeom>
        </p:spPr>
        <p:txBody>
          <a:bodyPr wrap="square">
            <a:spAutoFit/>
          </a:bodyPr>
          <a:lstStyle/>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创建桶或者对象</a:t>
            </a:r>
            <a:r>
              <a:rPr lang="en-US" altLang="zh-CN" sz="1600" b="1" dirty="0">
                <a:solidFill>
                  <a:schemeClr val="bg1"/>
                </a:solidFill>
                <a:latin typeface="Times New Roman" panose="02020603050405020304" pitchFamily="18" charset="0"/>
                <a:cs typeface="Times New Roman" panose="02020603050405020304" pitchFamily="18" charset="0"/>
              </a:rPr>
              <a:t>:</a:t>
            </a:r>
            <a:r>
              <a:rPr lang="zh-CN" altLang="en-US" sz="1600" b="1" dirty="0">
                <a:solidFill>
                  <a:schemeClr val="bg1"/>
                </a:solidFill>
                <a:latin typeface="Times New Roman" panose="02020603050405020304" pitchFamily="18" charset="0"/>
                <a:cs typeface="Times New Roman" panose="02020603050405020304" pitchFamily="18" charset="0"/>
              </a:rPr>
              <a:t> 在一个 </a:t>
            </a:r>
            <a:r>
              <a:rPr lang="en-US" altLang="zh-CN" sz="1600" b="1" dirty="0">
                <a:solidFill>
                  <a:schemeClr val="bg1"/>
                </a:solidFill>
                <a:latin typeface="Times New Roman" panose="02020603050405020304" pitchFamily="18" charset="0"/>
                <a:cs typeface="Times New Roman" panose="02020603050405020304" pitchFamily="18" charset="0"/>
              </a:rPr>
              <a:t>URI</a:t>
            </a:r>
            <a:r>
              <a:rPr lang="zh-CN" altLang="en-US" sz="1600" b="1" dirty="0">
                <a:solidFill>
                  <a:schemeClr val="bg1"/>
                </a:solidFill>
                <a:latin typeface="Times New Roman" panose="02020603050405020304" pitchFamily="18" charset="0"/>
                <a:cs typeface="Times New Roman" panose="02020603050405020304" pitchFamily="18" charset="0"/>
              </a:rPr>
              <a:t>中执行 </a:t>
            </a:r>
            <a:r>
              <a:rPr lang="en-US" altLang="zh-CN" sz="1600" b="1" dirty="0">
                <a:solidFill>
                  <a:schemeClr val="bg1"/>
                </a:solidFill>
                <a:latin typeface="Times New Roman" panose="02020603050405020304" pitchFamily="18" charset="0"/>
                <a:cs typeface="Times New Roman" panose="02020603050405020304" pitchFamily="18" charset="0"/>
              </a:rPr>
              <a:t>PUT</a:t>
            </a:r>
            <a:r>
              <a:rPr lang="zh-CN" altLang="en-US" sz="1600" b="1" dirty="0">
                <a:solidFill>
                  <a:schemeClr val="bg1"/>
                </a:solidFill>
                <a:latin typeface="Times New Roman" panose="02020603050405020304" pitchFamily="18" charset="0"/>
                <a:cs typeface="Times New Roman" panose="02020603050405020304" pitchFamily="18" charset="0"/>
              </a:rPr>
              <a:t>操作；</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列出对象：在</a:t>
            </a:r>
            <a:r>
              <a:rPr lang="en-US" altLang="zh-CN" sz="1600" b="1" dirty="0" err="1">
                <a:solidFill>
                  <a:schemeClr val="bg1"/>
                </a:solidFill>
                <a:latin typeface="Times New Roman" panose="02020603050405020304" pitchFamily="18" charset="0"/>
                <a:cs typeface="Times New Roman" panose="02020603050405020304" pitchFamily="18" charset="0"/>
              </a:rPr>
              <a:t>buket</a:t>
            </a:r>
            <a:r>
              <a:rPr lang="zh-CN" altLang="en-US" sz="1600" b="1" dirty="0">
                <a:solidFill>
                  <a:schemeClr val="bg1"/>
                </a:solidFill>
                <a:latin typeface="Times New Roman" panose="02020603050405020304" pitchFamily="18" charset="0"/>
                <a:cs typeface="Times New Roman" panose="02020603050405020304" pitchFamily="18" charset="0"/>
              </a:rPr>
              <a:t>上执行</a:t>
            </a:r>
            <a:r>
              <a:rPr lang="en-US" altLang="zh-CN" sz="1600" b="1" dirty="0">
                <a:solidFill>
                  <a:schemeClr val="bg1"/>
                </a:solidFill>
                <a:latin typeface="Times New Roman" panose="02020603050405020304" pitchFamily="18" charset="0"/>
                <a:cs typeface="Times New Roman" panose="02020603050405020304" pitchFamily="18" charset="0"/>
              </a:rPr>
              <a:t>GET</a:t>
            </a:r>
            <a:r>
              <a:rPr lang="zh-CN" altLang="en-US" sz="1600" b="1" dirty="0">
                <a:solidFill>
                  <a:schemeClr val="bg1"/>
                </a:solidFill>
                <a:latin typeface="Times New Roman" panose="02020603050405020304" pitchFamily="18" charset="0"/>
                <a:cs typeface="Times New Roman" panose="02020603050405020304" pitchFamily="18" charset="0"/>
              </a:rPr>
              <a:t>操作；</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读对象：通过一个完整的</a:t>
            </a:r>
            <a:r>
              <a:rPr lang="en-US" altLang="zh-CN" sz="1600" b="1" dirty="0">
                <a:solidFill>
                  <a:schemeClr val="bg1"/>
                </a:solidFill>
                <a:latin typeface="Times New Roman" panose="02020603050405020304" pitchFamily="18" charset="0"/>
                <a:cs typeface="Times New Roman" panose="02020603050405020304" pitchFamily="18" charset="0"/>
              </a:rPr>
              <a:t>URI</a:t>
            </a:r>
            <a:r>
              <a:rPr lang="zh-CN" altLang="en-US" sz="1600" b="1" dirty="0">
                <a:solidFill>
                  <a:schemeClr val="bg1"/>
                </a:solidFill>
                <a:latin typeface="Times New Roman" panose="02020603050405020304" pitchFamily="18" charset="0"/>
                <a:cs typeface="Times New Roman" panose="02020603050405020304" pitchFamily="18" charset="0"/>
              </a:rPr>
              <a:t>执行</a:t>
            </a:r>
            <a:r>
              <a:rPr lang="en-US" altLang="zh-CN" sz="1600" b="1" dirty="0">
                <a:solidFill>
                  <a:schemeClr val="bg1"/>
                </a:solidFill>
                <a:latin typeface="Times New Roman" panose="02020603050405020304" pitchFamily="18" charset="0"/>
                <a:cs typeface="Times New Roman" panose="02020603050405020304" pitchFamily="18" charset="0"/>
              </a:rPr>
              <a:t>GET</a:t>
            </a:r>
            <a:r>
              <a:rPr lang="zh-CN" altLang="en-US" sz="1600" b="1" dirty="0">
                <a:solidFill>
                  <a:schemeClr val="bg1"/>
                </a:solidFill>
                <a:latin typeface="Times New Roman" panose="02020603050405020304" pitchFamily="18" charset="0"/>
                <a:cs typeface="Times New Roman" panose="02020603050405020304" pitchFamily="18" charset="0"/>
              </a:rPr>
              <a:t>；</a:t>
            </a:r>
            <a:endParaRPr lang="en-US" altLang="zh-CN"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0933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C72631-4461-4381-B672-7BF68C4D4E88}"/>
              </a:ext>
            </a:extLst>
          </p:cNvPr>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关于接口</a:t>
            </a:r>
          </a:p>
        </p:txBody>
      </p:sp>
      <p:sp>
        <p:nvSpPr>
          <p:cNvPr id="3" name="圆角矩形 2">
            <a:extLst>
              <a:ext uri="{FF2B5EF4-FFF2-40B4-BE49-F238E27FC236}">
                <a16:creationId xmlns:a16="http://schemas.microsoft.com/office/drawing/2014/main" id="{F52721DF-C148-4F19-94A3-DC9E614C27DB}"/>
              </a:ext>
            </a:extLst>
          </p:cNvPr>
          <p:cNvSpPr/>
          <p:nvPr/>
        </p:nvSpPr>
        <p:spPr>
          <a:xfrm>
            <a:off x="260649" y="1275606"/>
            <a:ext cx="1080120" cy="28803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sz="1600" b="1" dirty="0">
                <a:solidFill>
                  <a:schemeClr val="tx1"/>
                </a:solidFill>
              </a:rPr>
              <a:t>问题</a:t>
            </a:r>
            <a:endParaRPr lang="en-US" altLang="zh-CN" sz="1600" b="1" dirty="0">
              <a:solidFill>
                <a:schemeClr val="tx1"/>
              </a:solidFill>
            </a:endParaRPr>
          </a:p>
        </p:txBody>
      </p:sp>
      <p:sp>
        <p:nvSpPr>
          <p:cNvPr id="4" name="矩形 3">
            <a:extLst>
              <a:ext uri="{FF2B5EF4-FFF2-40B4-BE49-F238E27FC236}">
                <a16:creationId xmlns:a16="http://schemas.microsoft.com/office/drawing/2014/main" id="{F37C9A88-963E-4CD6-A02F-207207F56D0D}"/>
              </a:ext>
            </a:extLst>
          </p:cNvPr>
          <p:cNvSpPr/>
          <p:nvPr/>
        </p:nvSpPr>
        <p:spPr>
          <a:xfrm>
            <a:off x="476672" y="1563638"/>
            <a:ext cx="5616624" cy="78425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人们都喜欢用</a:t>
            </a:r>
            <a:r>
              <a:rPr lang="en-US" altLang="zh-CN" sz="1600" b="1" dirty="0">
                <a:solidFill>
                  <a:schemeClr val="bg1"/>
                </a:solidFill>
                <a:latin typeface="Times New Roman" panose="02020603050405020304" pitchFamily="18" charset="0"/>
                <a:cs typeface="Times New Roman" panose="02020603050405020304" pitchFamily="18" charset="0"/>
              </a:rPr>
              <a:t>RESTful</a:t>
            </a:r>
            <a:r>
              <a:rPr lang="zh-CN" altLang="en-US" sz="1600" b="1" dirty="0">
                <a:solidFill>
                  <a:schemeClr val="bg1"/>
                </a:solidFill>
                <a:latin typeface="Times New Roman" panose="02020603050405020304" pitchFamily="18" charset="0"/>
                <a:cs typeface="Times New Roman" panose="02020603050405020304" pitchFamily="18" charset="0"/>
              </a:rPr>
              <a:t>的方法，因为接口简单；</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代价：与资源相关的操作的参数空间设计复杂；</a:t>
            </a:r>
            <a:endParaRPr lang="en-US" altLang="zh-CN" sz="1600" b="1"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43DEBEE-0B07-4FAB-A3B8-7F22D637BD04}"/>
              </a:ext>
            </a:extLst>
          </p:cNvPr>
          <p:cNvPicPr>
            <a:picLocks noChangeAspect="1"/>
          </p:cNvPicPr>
          <p:nvPr/>
        </p:nvPicPr>
        <p:blipFill>
          <a:blip r:embed="rId2"/>
          <a:stretch>
            <a:fillRect/>
          </a:stretch>
        </p:blipFill>
        <p:spPr>
          <a:xfrm>
            <a:off x="461770" y="2425700"/>
            <a:ext cx="5919558" cy="2530109"/>
          </a:xfrm>
          <a:prstGeom prst="rect">
            <a:avLst/>
          </a:prstGeom>
        </p:spPr>
      </p:pic>
    </p:spTree>
    <p:extLst>
      <p:ext uri="{BB962C8B-B14F-4D97-AF65-F5344CB8AC3E}">
        <p14:creationId xmlns:p14="http://schemas.microsoft.com/office/powerpoint/2010/main" val="16205680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2656" y="2499742"/>
            <a:ext cx="5976664" cy="461665"/>
          </a:xfrm>
          <a:prstGeom prst="rect">
            <a:avLst/>
          </a:prstGeom>
          <a:noFill/>
        </p:spPr>
        <p:txBody>
          <a:bodyPr wrap="square" rtlCol="0">
            <a:spAutoFit/>
          </a:bodyPr>
          <a:lstStyle/>
          <a:p>
            <a:pPr algn="ctr"/>
            <a:r>
              <a:rPr kumimoji="1" lang="zh-CN" altLang="en-US" sz="2400" b="1" dirty="0">
                <a:solidFill>
                  <a:schemeClr val="bg1"/>
                </a:solidFill>
              </a:rPr>
              <a:t>第二讲</a:t>
            </a:r>
            <a:r>
              <a:rPr kumimoji="1" lang="en-US" altLang="zh-CN" sz="2400" b="1" dirty="0">
                <a:solidFill>
                  <a:schemeClr val="bg1"/>
                </a:solidFill>
              </a:rPr>
              <a:t> </a:t>
            </a:r>
            <a:r>
              <a:rPr kumimoji="1" lang="en-US" altLang="zh-CN" sz="2400" b="1" dirty="0" smtClean="0">
                <a:solidFill>
                  <a:schemeClr val="bg1"/>
                </a:solidFill>
              </a:rPr>
              <a:t>— </a:t>
            </a:r>
            <a:r>
              <a:rPr kumimoji="1" lang="zh-CN" altLang="en-US" sz="2400" b="1" dirty="0" smtClean="0">
                <a:solidFill>
                  <a:schemeClr val="bg1"/>
                </a:solidFill>
              </a:rPr>
              <a:t>分布式系统架构</a:t>
            </a:r>
            <a:r>
              <a:rPr kumimoji="1" lang="en-US" altLang="zh-CN" sz="2400" b="1" dirty="0" smtClean="0">
                <a:solidFill>
                  <a:schemeClr val="bg1"/>
                </a:solidFill>
              </a:rPr>
              <a:t> </a:t>
            </a:r>
            <a:endParaRPr lang="en-US" altLang="zh-TW" sz="2400" b="1" dirty="0">
              <a:solidFill>
                <a:schemeClr val="bg1"/>
              </a:solidFill>
              <a:ea typeface="新細明體" panose="02020500000000000000" pitchFamily="18" charset="-120"/>
            </a:endParaRPr>
          </a:p>
        </p:txBody>
      </p:sp>
    </p:spTree>
    <p:extLst>
      <p:ext uri="{BB962C8B-B14F-4D97-AF65-F5344CB8AC3E}">
        <p14:creationId xmlns:p14="http://schemas.microsoft.com/office/powerpoint/2010/main" val="35015875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7E1A8B-009A-4495-9029-9D1B61741651}"/>
              </a:ext>
            </a:extLst>
          </p:cNvPr>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协同（</a:t>
            </a:r>
            <a:r>
              <a:rPr kumimoji="1" lang="en-US" altLang="zh-CN" b="1" dirty="0">
                <a:solidFill>
                  <a:schemeClr val="bg1"/>
                </a:solidFill>
                <a:latin typeface="宋体"/>
                <a:ea typeface="宋体"/>
                <a:cs typeface="宋体"/>
              </a:rPr>
              <a:t>Coordination</a:t>
            </a:r>
            <a:r>
              <a:rPr kumimoji="1" lang="zh-CN" altLang="en-US" b="1" dirty="0">
                <a:solidFill>
                  <a:schemeClr val="bg1"/>
                </a:solidFill>
                <a:latin typeface="宋体"/>
                <a:ea typeface="宋体"/>
                <a:cs typeface="宋体"/>
              </a:rPr>
              <a:t>）</a:t>
            </a:r>
          </a:p>
        </p:txBody>
      </p:sp>
      <p:sp>
        <p:nvSpPr>
          <p:cNvPr id="3" name="圆角矩形 2">
            <a:extLst>
              <a:ext uri="{FF2B5EF4-FFF2-40B4-BE49-F238E27FC236}">
                <a16:creationId xmlns:a16="http://schemas.microsoft.com/office/drawing/2014/main" id="{96C4AA58-2EB8-40AB-A38C-61EB50AF6743}"/>
              </a:ext>
            </a:extLst>
          </p:cNvPr>
          <p:cNvSpPr/>
          <p:nvPr/>
        </p:nvSpPr>
        <p:spPr>
          <a:xfrm>
            <a:off x="548680" y="1166233"/>
            <a:ext cx="2016224"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sz="1600" b="1" dirty="0">
                <a:solidFill>
                  <a:schemeClr val="tx1"/>
                </a:solidFill>
              </a:rPr>
              <a:t>时态和引用耦合</a:t>
            </a:r>
            <a:endParaRPr lang="en-US" altLang="zh-CN" sz="1600" b="1" dirty="0">
              <a:solidFill>
                <a:schemeClr val="tx1"/>
              </a:solidFill>
            </a:endParaRPr>
          </a:p>
        </p:txBody>
      </p:sp>
      <p:pic>
        <p:nvPicPr>
          <p:cNvPr id="4" name="图片 3">
            <a:extLst>
              <a:ext uri="{FF2B5EF4-FFF2-40B4-BE49-F238E27FC236}">
                <a16:creationId xmlns:a16="http://schemas.microsoft.com/office/drawing/2014/main" id="{0865DDA1-5CF8-4E73-B654-BBC64BDA5EB6}"/>
              </a:ext>
            </a:extLst>
          </p:cNvPr>
          <p:cNvPicPr>
            <a:picLocks noChangeAspect="1"/>
          </p:cNvPicPr>
          <p:nvPr/>
        </p:nvPicPr>
        <p:blipFill>
          <a:blip r:embed="rId3"/>
          <a:stretch>
            <a:fillRect/>
          </a:stretch>
        </p:blipFill>
        <p:spPr>
          <a:xfrm>
            <a:off x="1240084" y="1545495"/>
            <a:ext cx="4233813" cy="1544830"/>
          </a:xfrm>
          <a:prstGeom prst="rect">
            <a:avLst/>
          </a:prstGeom>
        </p:spPr>
      </p:pic>
      <p:sp>
        <p:nvSpPr>
          <p:cNvPr id="5" name="圆角矩形 2">
            <a:extLst>
              <a:ext uri="{FF2B5EF4-FFF2-40B4-BE49-F238E27FC236}">
                <a16:creationId xmlns:a16="http://schemas.microsoft.com/office/drawing/2014/main" id="{7EA6BB9B-82E4-46AB-9A10-FCE7BDCD4CDA}"/>
              </a:ext>
            </a:extLst>
          </p:cNvPr>
          <p:cNvSpPr/>
          <p:nvPr/>
        </p:nvSpPr>
        <p:spPr>
          <a:xfrm>
            <a:off x="548680" y="3138112"/>
            <a:ext cx="2880320"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sz="1600" b="1" dirty="0">
                <a:solidFill>
                  <a:schemeClr val="tx1"/>
                </a:solidFill>
              </a:rPr>
              <a:t>基于时间和共享数据空间</a:t>
            </a:r>
            <a:endParaRPr lang="en-US" altLang="zh-CN" sz="1600" b="1" dirty="0">
              <a:solidFill>
                <a:schemeClr val="tx1"/>
              </a:solidFill>
            </a:endParaRPr>
          </a:p>
        </p:txBody>
      </p:sp>
      <p:pic>
        <p:nvPicPr>
          <p:cNvPr id="6" name="图片 5">
            <a:extLst>
              <a:ext uri="{FF2B5EF4-FFF2-40B4-BE49-F238E27FC236}">
                <a16:creationId xmlns:a16="http://schemas.microsoft.com/office/drawing/2014/main" id="{E6B0681B-E055-4AE0-B5E1-D77C56BB04CC}"/>
              </a:ext>
            </a:extLst>
          </p:cNvPr>
          <p:cNvPicPr>
            <a:picLocks noChangeAspect="1"/>
          </p:cNvPicPr>
          <p:nvPr/>
        </p:nvPicPr>
        <p:blipFill>
          <a:blip r:embed="rId4"/>
          <a:stretch>
            <a:fillRect/>
          </a:stretch>
        </p:blipFill>
        <p:spPr>
          <a:xfrm>
            <a:off x="1240084" y="3539995"/>
            <a:ext cx="4233813" cy="1336011"/>
          </a:xfrm>
          <a:prstGeom prst="rect">
            <a:avLst/>
          </a:prstGeom>
        </p:spPr>
      </p:pic>
    </p:spTree>
    <p:extLst>
      <p:ext uri="{BB962C8B-B14F-4D97-AF65-F5344CB8AC3E}">
        <p14:creationId xmlns:p14="http://schemas.microsoft.com/office/powerpoint/2010/main" val="3135809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多层架构</a:t>
            </a:r>
          </a:p>
        </p:txBody>
      </p:sp>
      <p:sp>
        <p:nvSpPr>
          <p:cNvPr id="3" name="圆角矩形 2"/>
          <p:cNvSpPr/>
          <p:nvPr/>
        </p:nvSpPr>
        <p:spPr>
          <a:xfrm>
            <a:off x="285256" y="1196194"/>
            <a:ext cx="6302035" cy="494956"/>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Font typeface="Wingdings" panose="05000000000000000000" pitchFamily="2" charset="2"/>
              <a:buChar char="Ø"/>
            </a:pPr>
            <a:r>
              <a:rPr lang="zh-CN" altLang="en-US" sz="1600" b="1" dirty="0">
                <a:solidFill>
                  <a:schemeClr val="tx1"/>
                </a:solidFill>
              </a:rPr>
              <a:t>单</a:t>
            </a:r>
            <a:r>
              <a:rPr lang="zh-CN" altLang="en-US" sz="1600" b="1" dirty="0" smtClean="0">
                <a:solidFill>
                  <a:schemeClr val="tx1"/>
                </a:solidFill>
              </a:rPr>
              <a:t>层架构：</a:t>
            </a:r>
            <a:endParaRPr lang="en-US" altLang="zh-CN" sz="1600" b="1" dirty="0" smtClean="0">
              <a:solidFill>
                <a:schemeClr val="tx1"/>
              </a:solidFill>
            </a:endParaRPr>
          </a:p>
          <a:p>
            <a:pPr marL="0" lvl="1"/>
            <a:r>
              <a:rPr lang="zh-CN" altLang="en-US" sz="1600" b="1" dirty="0" smtClean="0">
                <a:solidFill>
                  <a:schemeClr val="tx1"/>
                </a:solidFill>
                <a:latin typeface="Times New Roman" panose="02020603050405020304" pitchFamily="18" charset="0"/>
                <a:cs typeface="Times New Roman" panose="02020603050405020304" pitchFamily="18" charset="0"/>
              </a:rPr>
              <a:t>      </a:t>
            </a:r>
            <a:r>
              <a:rPr lang="zh-CN" altLang="en-US" sz="1600" dirty="0" smtClean="0">
                <a:solidFill>
                  <a:schemeClr val="tx1"/>
                </a:solidFill>
                <a:latin typeface="Times New Roman" panose="02020603050405020304" pitchFamily="18" charset="0"/>
                <a:cs typeface="Times New Roman" panose="02020603050405020304" pitchFamily="18" charset="0"/>
              </a:rPr>
              <a:t>简单客户端 </a:t>
            </a:r>
            <a:r>
              <a:rPr lang="en-US" altLang="zh-CN" sz="1600" dirty="0" smtClean="0">
                <a:solidFill>
                  <a:schemeClr val="tx1"/>
                </a:solidFill>
                <a:latin typeface="Times New Roman" panose="02020603050405020304" pitchFamily="18" charset="0"/>
                <a:cs typeface="Times New Roman" panose="02020603050405020304" pitchFamily="18" charset="0"/>
              </a:rPr>
              <a:t>/ </a:t>
            </a:r>
            <a:r>
              <a:rPr lang="zh-CN" altLang="en-US" sz="1600" dirty="0" smtClean="0">
                <a:solidFill>
                  <a:schemeClr val="tx1"/>
                </a:solidFill>
                <a:latin typeface="Times New Roman" panose="02020603050405020304" pitchFamily="18" charset="0"/>
                <a:cs typeface="Times New Roman" panose="02020603050405020304" pitchFamily="18" charset="0"/>
              </a:rPr>
              <a:t>大型主机配置；</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4" name="圆角矩形 3"/>
          <p:cNvSpPr/>
          <p:nvPr/>
        </p:nvSpPr>
        <p:spPr>
          <a:xfrm>
            <a:off x="285255" y="1755754"/>
            <a:ext cx="6302035" cy="472460"/>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Font typeface="Wingdings" panose="05000000000000000000" pitchFamily="2" charset="2"/>
              <a:buChar char="Ø"/>
            </a:pPr>
            <a:r>
              <a:rPr lang="zh-CN" altLang="en-US" sz="1600" b="1" dirty="0">
                <a:solidFill>
                  <a:schemeClr val="tx1"/>
                </a:solidFill>
              </a:rPr>
              <a:t>两</a:t>
            </a:r>
            <a:r>
              <a:rPr lang="zh-CN" altLang="en-US" sz="1600" b="1" dirty="0" smtClean="0">
                <a:solidFill>
                  <a:schemeClr val="tx1"/>
                </a:solidFill>
              </a:rPr>
              <a:t>层架构：</a:t>
            </a:r>
            <a:endParaRPr lang="en-US" altLang="zh-CN" sz="1600" b="1" dirty="0" smtClean="0">
              <a:solidFill>
                <a:schemeClr val="tx1"/>
              </a:solidFill>
            </a:endParaRPr>
          </a:p>
          <a:p>
            <a:pPr marL="0" lvl="1"/>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smtClean="0">
                <a:solidFill>
                  <a:schemeClr val="tx1"/>
                </a:solidFill>
                <a:latin typeface="Times New Roman" panose="02020603050405020304" pitchFamily="18" charset="0"/>
                <a:cs typeface="Times New Roman" panose="02020603050405020304" pitchFamily="18" charset="0"/>
              </a:rPr>
              <a:t>     </a:t>
            </a:r>
            <a:r>
              <a:rPr lang="zh-CN" altLang="en-US" sz="1600" dirty="0" smtClean="0">
                <a:solidFill>
                  <a:schemeClr val="tx1"/>
                </a:solidFill>
                <a:latin typeface="Times New Roman" panose="02020603050405020304" pitchFamily="18" charset="0"/>
                <a:cs typeface="Times New Roman" panose="02020603050405020304" pitchFamily="18" charset="0"/>
              </a:rPr>
              <a:t>客户端</a:t>
            </a:r>
            <a:r>
              <a:rPr lang="en-US" altLang="zh-CN" sz="1600" dirty="0" smtClean="0">
                <a:solidFill>
                  <a:schemeClr val="tx1"/>
                </a:solidFill>
                <a:latin typeface="Times New Roman" panose="02020603050405020304" pitchFamily="18" charset="0"/>
                <a:cs typeface="Times New Roman" panose="02020603050405020304" pitchFamily="18" charset="0"/>
              </a:rPr>
              <a:t>/</a:t>
            </a:r>
            <a:r>
              <a:rPr lang="zh-CN" altLang="en-US" sz="1600" dirty="0" smtClean="0">
                <a:solidFill>
                  <a:schemeClr val="tx1"/>
                </a:solidFill>
                <a:latin typeface="Times New Roman" panose="02020603050405020304" pitchFamily="18" charset="0"/>
                <a:cs typeface="Times New Roman" panose="02020603050405020304" pitchFamily="18" charset="0"/>
              </a:rPr>
              <a:t>单服务器配置；</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5" name="圆角矩形 4"/>
          <p:cNvSpPr/>
          <p:nvPr/>
        </p:nvSpPr>
        <p:spPr>
          <a:xfrm>
            <a:off x="285255" y="2292818"/>
            <a:ext cx="6302035" cy="534603"/>
          </a:xfrm>
          <a:prstGeom prst="roundRect">
            <a:avLst/>
          </a:prstGeom>
          <a:solidFill>
            <a:schemeClr val="accent2">
              <a:lumMod val="40000"/>
              <a:lumOff val="6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Font typeface="Wingdings" panose="05000000000000000000" pitchFamily="2" charset="2"/>
              <a:buChar char="Ø"/>
            </a:pPr>
            <a:r>
              <a:rPr lang="zh-CN" altLang="en-US" sz="1600" b="1" dirty="0">
                <a:solidFill>
                  <a:schemeClr val="tx1"/>
                </a:solidFill>
              </a:rPr>
              <a:t>三</a:t>
            </a:r>
            <a:r>
              <a:rPr lang="zh-CN" altLang="en-US" sz="1600" b="1" dirty="0" smtClean="0">
                <a:solidFill>
                  <a:schemeClr val="tx1"/>
                </a:solidFill>
              </a:rPr>
              <a:t>层架构：</a:t>
            </a:r>
            <a:endParaRPr lang="en-US" altLang="zh-CN" sz="1600" b="1" dirty="0" smtClean="0">
              <a:solidFill>
                <a:schemeClr val="tx1"/>
              </a:solidFill>
            </a:endParaRPr>
          </a:p>
          <a:p>
            <a:pPr marL="0" lvl="1"/>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smtClean="0">
                <a:solidFill>
                  <a:schemeClr val="tx1"/>
                </a:solidFill>
                <a:latin typeface="Times New Roman" panose="02020603050405020304" pitchFamily="18" charset="0"/>
                <a:cs typeface="Times New Roman" panose="02020603050405020304" pitchFamily="18" charset="0"/>
              </a:rPr>
              <a:t>     </a:t>
            </a:r>
            <a:r>
              <a:rPr lang="zh-CN" altLang="en-US" sz="1600" dirty="0">
                <a:solidFill>
                  <a:schemeClr val="tx1"/>
                </a:solidFill>
                <a:latin typeface="Times New Roman" panose="02020603050405020304" pitchFamily="18" charset="0"/>
                <a:cs typeface="Times New Roman" panose="02020603050405020304" pitchFamily="18" charset="0"/>
              </a:rPr>
              <a:t>每一</a:t>
            </a:r>
            <a:r>
              <a:rPr lang="zh-CN" altLang="en-US" sz="1600" dirty="0" smtClean="0">
                <a:solidFill>
                  <a:schemeClr val="tx1"/>
                </a:solidFill>
                <a:latin typeface="Times New Roman" panose="02020603050405020304" pitchFamily="18" charset="0"/>
                <a:cs typeface="Times New Roman" panose="02020603050405020304" pitchFamily="18" charset="0"/>
              </a:rPr>
              <a:t>层分布式在不同的机器上；</a:t>
            </a:r>
            <a:endParaRPr lang="en-US" altLang="zh-CN" sz="1600" dirty="0">
              <a:solidFill>
                <a:schemeClr val="bg1"/>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416198" y="2892025"/>
            <a:ext cx="6037138" cy="1911973"/>
          </a:xfrm>
          <a:prstGeom prst="rect">
            <a:avLst/>
          </a:prstGeom>
        </p:spPr>
      </p:pic>
    </p:spTree>
    <p:extLst>
      <p:ext uri="{BB962C8B-B14F-4D97-AF65-F5344CB8AC3E}">
        <p14:creationId xmlns:p14="http://schemas.microsoft.com/office/powerpoint/2010/main" val="38343581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多层架构</a:t>
            </a:r>
          </a:p>
        </p:txBody>
      </p:sp>
      <p:sp>
        <p:nvSpPr>
          <p:cNvPr id="3" name="圆角矩形 2"/>
          <p:cNvSpPr/>
          <p:nvPr/>
        </p:nvSpPr>
        <p:spPr>
          <a:xfrm>
            <a:off x="295317" y="1379210"/>
            <a:ext cx="6302035" cy="472460"/>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Font typeface="Wingdings" panose="05000000000000000000" pitchFamily="2" charset="2"/>
              <a:buChar char="Ø"/>
            </a:pPr>
            <a:r>
              <a:rPr lang="zh-CN" altLang="en-US" sz="1600" b="1" dirty="0" smtClean="0">
                <a:solidFill>
                  <a:schemeClr val="tx1"/>
                </a:solidFill>
              </a:rPr>
              <a:t>三层架构：</a:t>
            </a:r>
            <a:endParaRPr lang="en-US" altLang="zh-CN" sz="1600" b="1" dirty="0" smtClean="0">
              <a:solidFill>
                <a:schemeClr val="tx1"/>
              </a:solidFill>
            </a:endParaRPr>
          </a:p>
          <a:p>
            <a:pPr marL="0" lvl="1"/>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smtClean="0">
                <a:solidFill>
                  <a:schemeClr val="tx1"/>
                </a:solidFill>
                <a:latin typeface="Times New Roman" panose="02020603050405020304" pitchFamily="18" charset="0"/>
                <a:cs typeface="Times New Roman" panose="02020603050405020304" pitchFamily="18" charset="0"/>
              </a:rPr>
              <a:t>     </a:t>
            </a:r>
            <a:r>
              <a:rPr lang="zh-CN" altLang="en-US" sz="1600" dirty="0" smtClean="0">
                <a:solidFill>
                  <a:schemeClr val="tx1"/>
                </a:solidFill>
                <a:latin typeface="Times New Roman" panose="02020603050405020304" pitchFamily="18" charset="0"/>
                <a:cs typeface="Times New Roman" panose="02020603050405020304" pitchFamily="18" charset="0"/>
              </a:rPr>
              <a:t>有些服务端同时成为客户端，演变出三层甚至多层架构；</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97988" y="2067694"/>
            <a:ext cx="6336703" cy="2521477"/>
          </a:xfrm>
          <a:prstGeom prst="rect">
            <a:avLst/>
          </a:prstGeom>
        </p:spPr>
      </p:pic>
    </p:spTree>
    <p:extLst>
      <p:ext uri="{BB962C8B-B14F-4D97-AF65-F5344CB8AC3E}">
        <p14:creationId xmlns:p14="http://schemas.microsoft.com/office/powerpoint/2010/main" val="16576519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4604846"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真实的系统架构</a:t>
            </a:r>
            <a:endParaRPr kumimoji="1" lang="zh-CN" altLang="en-US" b="1" dirty="0">
              <a:solidFill>
                <a:schemeClr val="bg1"/>
              </a:solidFill>
              <a:latin typeface="宋体"/>
              <a:ea typeface="宋体"/>
              <a:cs typeface="宋体"/>
            </a:endParaRPr>
          </a:p>
        </p:txBody>
      </p:sp>
      <p:pic>
        <p:nvPicPr>
          <p:cNvPr id="3" name="图片 2"/>
          <p:cNvPicPr>
            <a:picLocks noChangeAspect="1"/>
          </p:cNvPicPr>
          <p:nvPr/>
        </p:nvPicPr>
        <p:blipFill>
          <a:blip r:embed="rId3"/>
          <a:stretch>
            <a:fillRect/>
          </a:stretch>
        </p:blipFill>
        <p:spPr>
          <a:xfrm>
            <a:off x="1484784" y="1131589"/>
            <a:ext cx="4235651" cy="3805195"/>
          </a:xfrm>
          <a:prstGeom prst="rect">
            <a:avLst/>
          </a:prstGeom>
        </p:spPr>
      </p:pic>
      <p:sp>
        <p:nvSpPr>
          <p:cNvPr id="4" name="圆角矩形标注 3"/>
          <p:cNvSpPr/>
          <p:nvPr/>
        </p:nvSpPr>
        <p:spPr>
          <a:xfrm>
            <a:off x="4574717" y="951567"/>
            <a:ext cx="1145718" cy="360041"/>
          </a:xfrm>
          <a:prstGeom prst="wedgeRoundRectCallout">
            <a:avLst>
              <a:gd name="adj1" fmla="val -107994"/>
              <a:gd name="adj2" fmla="val 79209"/>
              <a:gd name="adj3" fmla="val 1666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Internet</a:t>
            </a:r>
            <a:endParaRPr lang="zh-CN" altLang="en-US" sz="1600" b="1" dirty="0">
              <a:solidFill>
                <a:schemeClr val="tx1"/>
              </a:solidFill>
            </a:endParaRPr>
          </a:p>
        </p:txBody>
      </p:sp>
      <p:sp>
        <p:nvSpPr>
          <p:cNvPr id="5" name="圆角矩形标注 4"/>
          <p:cNvSpPr/>
          <p:nvPr/>
        </p:nvSpPr>
        <p:spPr>
          <a:xfrm>
            <a:off x="980728" y="1311608"/>
            <a:ext cx="1649774" cy="360041"/>
          </a:xfrm>
          <a:prstGeom prst="wedgeRoundRectCallout">
            <a:avLst>
              <a:gd name="adj1" fmla="val 64228"/>
              <a:gd name="adj2" fmla="val 109284"/>
              <a:gd name="adj3" fmla="val 1666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External cache</a:t>
            </a:r>
            <a:endParaRPr lang="zh-CN" altLang="en-US" sz="1600" b="1" dirty="0">
              <a:solidFill>
                <a:schemeClr val="tx1"/>
              </a:solidFill>
            </a:endParaRPr>
          </a:p>
        </p:txBody>
      </p:sp>
      <p:sp>
        <p:nvSpPr>
          <p:cNvPr id="6" name="圆角矩形标注 5"/>
          <p:cNvSpPr/>
          <p:nvPr/>
        </p:nvSpPr>
        <p:spPr>
          <a:xfrm>
            <a:off x="14391" y="2211960"/>
            <a:ext cx="1649774" cy="360041"/>
          </a:xfrm>
          <a:prstGeom prst="wedgeRoundRectCallout">
            <a:avLst>
              <a:gd name="adj1" fmla="val 64228"/>
              <a:gd name="adj2" fmla="val 109284"/>
              <a:gd name="adj3" fmla="val 1666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Internal cache</a:t>
            </a:r>
            <a:endParaRPr lang="zh-CN" altLang="en-US" sz="1600" b="1" dirty="0">
              <a:solidFill>
                <a:schemeClr val="tx1"/>
              </a:solidFill>
            </a:endParaRPr>
          </a:p>
        </p:txBody>
      </p:sp>
      <p:sp>
        <p:nvSpPr>
          <p:cNvPr id="7" name="圆角矩形标注 6"/>
          <p:cNvSpPr/>
          <p:nvPr/>
        </p:nvSpPr>
        <p:spPr>
          <a:xfrm>
            <a:off x="19654" y="3314089"/>
            <a:ext cx="1649774" cy="360041"/>
          </a:xfrm>
          <a:prstGeom prst="wedgeRoundRectCallout">
            <a:avLst>
              <a:gd name="adj1" fmla="val 64228"/>
              <a:gd name="adj2" fmla="val 109284"/>
              <a:gd name="adj3" fmla="val 1666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smtClean="0">
                <a:solidFill>
                  <a:schemeClr val="tx1"/>
                </a:solidFill>
              </a:rPr>
              <a:t>Misc</a:t>
            </a:r>
            <a:r>
              <a:rPr lang="en-US" altLang="zh-CN" sz="1600" b="1" dirty="0" smtClean="0">
                <a:solidFill>
                  <a:schemeClr val="tx1"/>
                </a:solidFill>
              </a:rPr>
              <a:t> Services</a:t>
            </a:r>
            <a:endParaRPr lang="zh-CN" altLang="en-US" sz="1600" b="1" dirty="0">
              <a:solidFill>
                <a:schemeClr val="tx1"/>
              </a:solidFill>
            </a:endParaRPr>
          </a:p>
        </p:txBody>
      </p:sp>
      <p:sp>
        <p:nvSpPr>
          <p:cNvPr id="8" name="圆角矩形标注 7"/>
          <p:cNvSpPr/>
          <p:nvPr/>
        </p:nvSpPr>
        <p:spPr>
          <a:xfrm>
            <a:off x="4895548" y="2211960"/>
            <a:ext cx="1649774" cy="360041"/>
          </a:xfrm>
          <a:prstGeom prst="wedgeRoundRectCallout">
            <a:avLst>
              <a:gd name="adj1" fmla="val -94027"/>
              <a:gd name="adj2" fmla="val 59158"/>
              <a:gd name="adj3" fmla="val 1666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Web servers</a:t>
            </a:r>
            <a:endParaRPr lang="zh-CN" altLang="en-US" sz="1600" b="1" dirty="0">
              <a:solidFill>
                <a:schemeClr val="tx1"/>
              </a:solidFill>
            </a:endParaRPr>
          </a:p>
        </p:txBody>
      </p:sp>
      <p:sp>
        <p:nvSpPr>
          <p:cNvPr id="9" name="圆角矩形标注 8"/>
          <p:cNvSpPr/>
          <p:nvPr/>
        </p:nvSpPr>
        <p:spPr>
          <a:xfrm>
            <a:off x="4581128" y="2854165"/>
            <a:ext cx="2216222" cy="360041"/>
          </a:xfrm>
          <a:prstGeom prst="wedgeRoundRectCallout">
            <a:avLst>
              <a:gd name="adj1" fmla="val -31052"/>
              <a:gd name="adj2" fmla="val 65842"/>
              <a:gd name="adj3" fmla="val 1666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Application servers</a:t>
            </a:r>
            <a:endParaRPr lang="zh-CN" altLang="en-US" sz="1600" b="1" dirty="0">
              <a:solidFill>
                <a:schemeClr val="tx1"/>
              </a:solidFill>
            </a:endParaRPr>
          </a:p>
        </p:txBody>
      </p:sp>
      <p:sp>
        <p:nvSpPr>
          <p:cNvPr id="10" name="圆角矩形标注 9"/>
          <p:cNvSpPr/>
          <p:nvPr/>
        </p:nvSpPr>
        <p:spPr>
          <a:xfrm>
            <a:off x="4574717" y="3867314"/>
            <a:ext cx="1302555" cy="360041"/>
          </a:xfrm>
          <a:prstGeom prst="wedgeRoundRectCallout">
            <a:avLst>
              <a:gd name="adj1" fmla="val -51682"/>
              <a:gd name="adj2" fmla="val 109284"/>
              <a:gd name="adj3" fmla="val 1666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Databases</a:t>
            </a:r>
            <a:endParaRPr lang="zh-CN" altLang="en-US" sz="1600" b="1" dirty="0">
              <a:solidFill>
                <a:schemeClr val="tx1"/>
              </a:solidFill>
            </a:endParaRPr>
          </a:p>
        </p:txBody>
      </p:sp>
    </p:spTree>
    <p:extLst>
      <p:ext uri="{BB962C8B-B14F-4D97-AF65-F5344CB8AC3E}">
        <p14:creationId xmlns:p14="http://schemas.microsoft.com/office/powerpoint/2010/main" val="256863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4604846"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非集中式体系结构</a:t>
            </a:r>
            <a:endParaRPr kumimoji="1" lang="zh-CN" altLang="en-US" b="1" dirty="0">
              <a:solidFill>
                <a:schemeClr val="bg1"/>
              </a:solidFill>
              <a:latin typeface="宋体"/>
              <a:ea typeface="宋体"/>
              <a:cs typeface="宋体"/>
            </a:endParaRPr>
          </a:p>
        </p:txBody>
      </p:sp>
      <p:sp>
        <p:nvSpPr>
          <p:cNvPr id="3" name="圆角矩形 2"/>
          <p:cNvSpPr/>
          <p:nvPr/>
        </p:nvSpPr>
        <p:spPr>
          <a:xfrm>
            <a:off x="260648" y="1419622"/>
            <a:ext cx="6302035" cy="720080"/>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Font typeface="Wingdings" panose="05000000000000000000" pitchFamily="2" charset="2"/>
              <a:buChar char="Ø"/>
            </a:pPr>
            <a:r>
              <a:rPr lang="zh-CN" altLang="en-US" sz="1600" b="1" dirty="0" smtClean="0">
                <a:solidFill>
                  <a:schemeClr val="tx1"/>
                </a:solidFill>
              </a:rPr>
              <a:t>垂直分布（</a:t>
            </a:r>
            <a:r>
              <a:rPr lang="en-US" altLang="zh-CN" sz="1600" b="1" dirty="0" smtClean="0">
                <a:solidFill>
                  <a:schemeClr val="tx1"/>
                </a:solidFill>
              </a:rPr>
              <a:t>Vertical Distribution</a:t>
            </a:r>
            <a:r>
              <a:rPr lang="zh-CN" altLang="en-US" sz="1600" b="1" dirty="0" smtClean="0">
                <a:solidFill>
                  <a:schemeClr val="tx1"/>
                </a:solidFill>
              </a:rPr>
              <a:t>）：</a:t>
            </a:r>
            <a:endParaRPr lang="en-US" altLang="zh-CN" sz="1600" b="1" dirty="0" smtClean="0">
              <a:solidFill>
                <a:schemeClr val="tx1"/>
              </a:solidFill>
            </a:endParaRPr>
          </a:p>
          <a:p>
            <a:pPr marL="0" lvl="1"/>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smtClean="0">
                <a:solidFill>
                  <a:schemeClr val="tx1"/>
                </a:solidFill>
                <a:latin typeface="Times New Roman" panose="02020603050405020304" pitchFamily="18" charset="0"/>
                <a:cs typeface="Times New Roman" panose="02020603050405020304" pitchFamily="18" charset="0"/>
              </a:rPr>
              <a:t>     </a:t>
            </a:r>
            <a:r>
              <a:rPr lang="zh-CN" altLang="en-US" sz="1600" dirty="0">
                <a:solidFill>
                  <a:schemeClr val="tx1"/>
                </a:solidFill>
                <a:latin typeface="Times New Roman" panose="02020603050405020304" pitchFamily="18" charset="0"/>
                <a:cs typeface="Times New Roman" panose="02020603050405020304" pitchFamily="18" charset="0"/>
              </a:rPr>
              <a:t> </a:t>
            </a:r>
            <a:r>
              <a:rPr lang="zh-CN" altLang="en-US" sz="1600" dirty="0" smtClean="0">
                <a:solidFill>
                  <a:schemeClr val="tx1"/>
                </a:solidFill>
                <a:latin typeface="Times New Roman" panose="02020603050405020304" pitchFamily="18" charset="0"/>
                <a:cs typeface="Times New Roman" panose="02020603050405020304" pitchFamily="18" charset="0"/>
              </a:rPr>
              <a:t>系统</a:t>
            </a:r>
            <a:r>
              <a:rPr lang="zh-CN" altLang="en-US" sz="1600" dirty="0">
                <a:solidFill>
                  <a:schemeClr val="tx1"/>
                </a:solidFill>
                <a:latin typeface="Times New Roman" panose="02020603050405020304" pitchFamily="18" charset="0"/>
                <a:cs typeface="Times New Roman" panose="02020603050405020304" pitchFamily="18" charset="0"/>
              </a:rPr>
              <a:t>逻辑</a:t>
            </a:r>
            <a:r>
              <a:rPr lang="zh-CN" altLang="en-US" sz="1600" dirty="0" smtClean="0">
                <a:solidFill>
                  <a:schemeClr val="tx1"/>
                </a:solidFill>
                <a:latin typeface="Times New Roman" panose="02020603050405020304" pitchFamily="18" charset="0"/>
                <a:cs typeface="Times New Roman" panose="02020603050405020304" pitchFamily="18" charset="0"/>
              </a:rPr>
              <a:t>分层，不同层次分布式不同的机器上；</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4" name="圆角矩形 3"/>
          <p:cNvSpPr/>
          <p:nvPr/>
        </p:nvSpPr>
        <p:spPr>
          <a:xfrm>
            <a:off x="260647" y="2701089"/>
            <a:ext cx="6302035" cy="720080"/>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Font typeface="Wingdings" panose="05000000000000000000" pitchFamily="2" charset="2"/>
              <a:buChar char="Ø"/>
            </a:pPr>
            <a:r>
              <a:rPr lang="zh-CN" altLang="en-US" sz="1600" b="1" dirty="0">
                <a:solidFill>
                  <a:schemeClr val="tx1"/>
                </a:solidFill>
              </a:rPr>
              <a:t>水平</a:t>
            </a:r>
            <a:r>
              <a:rPr lang="zh-CN" altLang="en-US" sz="1600" b="1" dirty="0" smtClean="0">
                <a:solidFill>
                  <a:schemeClr val="tx1"/>
                </a:solidFill>
              </a:rPr>
              <a:t>分布（</a:t>
            </a:r>
            <a:r>
              <a:rPr lang="en-US" altLang="zh-CN" sz="1600" b="1" dirty="0" smtClean="0">
                <a:solidFill>
                  <a:schemeClr val="tx1"/>
                </a:solidFill>
              </a:rPr>
              <a:t>Horizontal Distribution</a:t>
            </a:r>
            <a:r>
              <a:rPr lang="zh-CN" altLang="en-US" sz="1600" b="1" dirty="0" smtClean="0">
                <a:solidFill>
                  <a:schemeClr val="tx1"/>
                </a:solidFill>
              </a:rPr>
              <a:t>）：</a:t>
            </a:r>
            <a:endParaRPr lang="en-US" altLang="zh-CN" sz="1600" b="1" dirty="0" smtClean="0">
              <a:solidFill>
                <a:schemeClr val="tx1"/>
              </a:solidFill>
            </a:endParaRPr>
          </a:p>
          <a:p>
            <a:pPr marL="0" lvl="1"/>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smtClean="0">
                <a:solidFill>
                  <a:schemeClr val="tx1"/>
                </a:solidFill>
                <a:latin typeface="Times New Roman" panose="02020603050405020304" pitchFamily="18" charset="0"/>
                <a:cs typeface="Times New Roman" panose="02020603050405020304" pitchFamily="18" charset="0"/>
              </a:rPr>
              <a:t>     </a:t>
            </a:r>
            <a:r>
              <a:rPr lang="zh-CN" altLang="en-US" sz="1600" dirty="0">
                <a:solidFill>
                  <a:schemeClr val="tx1"/>
                </a:solidFill>
                <a:latin typeface="Times New Roman" panose="02020603050405020304" pitchFamily="18" charset="0"/>
                <a:cs typeface="Times New Roman" panose="02020603050405020304" pitchFamily="18" charset="0"/>
              </a:rPr>
              <a:t> </a:t>
            </a:r>
            <a:r>
              <a:rPr lang="zh-CN" altLang="en-US" sz="1600" dirty="0" smtClean="0">
                <a:solidFill>
                  <a:schemeClr val="tx1"/>
                </a:solidFill>
                <a:latin typeface="Times New Roman" panose="02020603050405020304" pitchFamily="18" charset="0"/>
                <a:cs typeface="Times New Roman" panose="02020603050405020304" pitchFamily="18" charset="0"/>
              </a:rPr>
              <a:t>客户或者服务器在物理上分成逻辑上相等的几个部分，每个部分相对独立，且分布在不同的机器上；</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5" name="圆角矩形 4"/>
          <p:cNvSpPr/>
          <p:nvPr/>
        </p:nvSpPr>
        <p:spPr>
          <a:xfrm>
            <a:off x="266327" y="3914567"/>
            <a:ext cx="6302035" cy="720080"/>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Font typeface="Wingdings" panose="05000000000000000000" pitchFamily="2" charset="2"/>
              <a:buChar char="Ø"/>
            </a:pPr>
            <a:r>
              <a:rPr lang="zh-CN" altLang="en-US" sz="1600" b="1" dirty="0" smtClean="0">
                <a:solidFill>
                  <a:schemeClr val="tx1"/>
                </a:solidFill>
              </a:rPr>
              <a:t>点对点系统（</a:t>
            </a:r>
            <a:r>
              <a:rPr lang="en-US" altLang="zh-CN" sz="1600" b="1" dirty="0" smtClean="0">
                <a:solidFill>
                  <a:schemeClr val="tx1"/>
                </a:solidFill>
              </a:rPr>
              <a:t>Peer-to-Peer System</a:t>
            </a:r>
            <a:r>
              <a:rPr lang="zh-CN" altLang="en-US" sz="1600" b="1" dirty="0" smtClean="0">
                <a:solidFill>
                  <a:schemeClr val="tx1"/>
                </a:solidFill>
              </a:rPr>
              <a:t>）：</a:t>
            </a:r>
            <a:endParaRPr lang="en-US" altLang="zh-CN" sz="1600" b="1" dirty="0" smtClean="0">
              <a:solidFill>
                <a:schemeClr val="tx1"/>
              </a:solidFill>
            </a:endParaRPr>
          </a:p>
          <a:p>
            <a:pPr marL="0" lvl="1"/>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smtClean="0">
                <a:solidFill>
                  <a:schemeClr val="tx1"/>
                </a:solidFill>
                <a:latin typeface="Times New Roman" panose="02020603050405020304" pitchFamily="18" charset="0"/>
                <a:cs typeface="Times New Roman" panose="02020603050405020304" pitchFamily="18" charset="0"/>
              </a:rPr>
              <a:t>     </a:t>
            </a:r>
            <a:r>
              <a:rPr lang="zh-CN" altLang="en-US" sz="1600" dirty="0">
                <a:solidFill>
                  <a:schemeClr val="tx1"/>
                </a:solidFill>
                <a:latin typeface="Times New Roman" panose="02020603050405020304" pitchFamily="18" charset="0"/>
                <a:cs typeface="Times New Roman" panose="02020603050405020304" pitchFamily="18" charset="0"/>
              </a:rPr>
              <a:t> </a:t>
            </a:r>
            <a:r>
              <a:rPr lang="zh-CN" altLang="en-US" sz="1600" dirty="0" smtClean="0">
                <a:solidFill>
                  <a:schemeClr val="tx1"/>
                </a:solidFill>
                <a:latin typeface="Times New Roman" panose="02020603050405020304" pitchFamily="18" charset="0"/>
                <a:cs typeface="Times New Roman" panose="02020603050405020304" pitchFamily="18" charset="0"/>
              </a:rPr>
              <a:t>水平分布，构成点对点的系统的进程完全相同（既是客户端又是服务器、无中心化系统）；</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3281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4604846"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非集中化体系结构</a:t>
            </a:r>
            <a:endParaRPr kumimoji="1" lang="zh-CN" altLang="en-US" b="1" dirty="0">
              <a:solidFill>
                <a:schemeClr val="bg1"/>
              </a:solidFill>
              <a:latin typeface="宋体"/>
              <a:ea typeface="宋体"/>
              <a:cs typeface="宋体"/>
            </a:endParaRPr>
          </a:p>
        </p:txBody>
      </p:sp>
      <p:sp>
        <p:nvSpPr>
          <p:cNvPr id="3" name="矩形 2"/>
          <p:cNvSpPr/>
          <p:nvPr/>
        </p:nvSpPr>
        <p:spPr>
          <a:xfrm>
            <a:off x="188640" y="1203598"/>
            <a:ext cx="6264696" cy="3046988"/>
          </a:xfrm>
          <a:prstGeom prst="rect">
            <a:avLst/>
          </a:prstGeom>
        </p:spPr>
        <p:txBody>
          <a:bodyPr wrap="square">
            <a:spAutoFit/>
          </a:bodyPr>
          <a:lstStyle/>
          <a:p>
            <a:pPr lvl="1">
              <a:lnSpc>
                <a:spcPct val="150000"/>
              </a:lnSpc>
            </a:pPr>
            <a:r>
              <a:rPr lang="zh-CN" altLang="en-US" sz="1600" b="1" dirty="0" smtClean="0">
                <a:solidFill>
                  <a:schemeClr val="bg1"/>
                </a:solidFill>
                <a:latin typeface="Times New Roman" panose="02020603050405020304" pitchFamily="18" charset="0"/>
                <a:cs typeface="Times New Roman" panose="02020603050405020304" pitchFamily="18" charset="0"/>
              </a:rPr>
              <a:t>最近几年，</a:t>
            </a:r>
            <a:r>
              <a:rPr lang="en-US" altLang="zh-CN" sz="1600" b="1" dirty="0" smtClean="0">
                <a:solidFill>
                  <a:schemeClr val="bg1"/>
                </a:solidFill>
                <a:latin typeface="Times New Roman" panose="02020603050405020304" pitchFamily="18" charset="0"/>
                <a:cs typeface="Times New Roman" panose="02020603050405020304" pitchFamily="18" charset="0"/>
              </a:rPr>
              <a:t>P2P</a:t>
            </a:r>
            <a:r>
              <a:rPr lang="zh-CN" altLang="en-US" sz="1600" b="1" dirty="0" smtClean="0">
                <a:solidFill>
                  <a:schemeClr val="bg1"/>
                </a:solidFill>
                <a:latin typeface="Times New Roman" panose="02020603050405020304" pitchFamily="18" charset="0"/>
                <a:cs typeface="Times New Roman" panose="02020603050405020304" pitchFamily="18" charset="0"/>
              </a:rPr>
              <a:t>系统特别是区块链系统取得了高速的发展，</a:t>
            </a:r>
            <a:r>
              <a:rPr lang="en-US" altLang="zh-CN" sz="1600" b="1" dirty="0" smtClean="0">
                <a:solidFill>
                  <a:schemeClr val="bg1"/>
                </a:solidFill>
                <a:latin typeface="Times New Roman" panose="02020603050405020304" pitchFamily="18" charset="0"/>
                <a:cs typeface="Times New Roman" panose="02020603050405020304" pitchFamily="18" charset="0"/>
              </a:rPr>
              <a:t>P2P</a:t>
            </a:r>
            <a:r>
              <a:rPr lang="zh-CN" altLang="en-US" sz="1600" b="1" dirty="0" smtClean="0">
                <a:solidFill>
                  <a:schemeClr val="bg1"/>
                </a:solidFill>
                <a:latin typeface="Times New Roman" panose="02020603050405020304" pitchFamily="18" charset="0"/>
                <a:cs typeface="Times New Roman" panose="02020603050405020304" pitchFamily="18" charset="0"/>
              </a:rPr>
              <a:t>系统主要分为以下几种类型：</a:t>
            </a:r>
            <a:endParaRPr lang="en-US" altLang="zh-CN" sz="1600" b="1" dirty="0" smtClean="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smtClean="0">
                <a:solidFill>
                  <a:srgbClr val="FFC000"/>
                </a:solidFill>
                <a:latin typeface="Times New Roman" panose="02020603050405020304" pitchFamily="18" charset="0"/>
                <a:cs typeface="Times New Roman" panose="02020603050405020304" pitchFamily="18" charset="0"/>
              </a:rPr>
              <a:t>结构化的</a:t>
            </a:r>
            <a:r>
              <a:rPr lang="en-US" altLang="zh-CN" sz="1600" b="1" dirty="0" smtClean="0">
                <a:solidFill>
                  <a:srgbClr val="FFC000"/>
                </a:solidFill>
                <a:latin typeface="Times New Roman" panose="02020603050405020304" pitchFamily="18" charset="0"/>
                <a:cs typeface="Times New Roman" panose="02020603050405020304" pitchFamily="18" charset="0"/>
              </a:rPr>
              <a:t>P2P</a:t>
            </a:r>
            <a:r>
              <a:rPr lang="zh-CN" altLang="en-US" sz="1600" b="1" dirty="0" smtClean="0">
                <a:solidFill>
                  <a:srgbClr val="FFC000"/>
                </a:solidFill>
                <a:latin typeface="Times New Roman" panose="02020603050405020304" pitchFamily="18" charset="0"/>
                <a:cs typeface="Times New Roman" panose="02020603050405020304" pitchFamily="18" charset="0"/>
              </a:rPr>
              <a:t>系统</a:t>
            </a:r>
            <a:endParaRPr lang="en-US" altLang="zh-CN" sz="1600" b="1" dirty="0" smtClean="0">
              <a:solidFill>
                <a:srgbClr val="FFC000"/>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chemeClr val="bg1"/>
                </a:solidFill>
                <a:latin typeface="Times New Roman" panose="02020603050405020304" pitchFamily="18" charset="0"/>
                <a:cs typeface="Times New Roman" panose="02020603050405020304" pitchFamily="18" charset="0"/>
              </a:rPr>
              <a:t> </a:t>
            </a:r>
            <a:r>
              <a:rPr lang="en-US" altLang="zh-CN" sz="1600" b="1" dirty="0" smtClean="0">
                <a:solidFill>
                  <a:schemeClr val="bg1"/>
                </a:solidFill>
                <a:latin typeface="Times New Roman" panose="02020603050405020304" pitchFamily="18" charset="0"/>
                <a:cs typeface="Times New Roman" panose="02020603050405020304" pitchFamily="18" charset="0"/>
              </a:rPr>
              <a:t>     P2P</a:t>
            </a:r>
            <a:r>
              <a:rPr lang="zh-CN" altLang="en-US" sz="1600" b="1" dirty="0" smtClean="0">
                <a:solidFill>
                  <a:schemeClr val="bg1"/>
                </a:solidFill>
                <a:latin typeface="Times New Roman" panose="02020603050405020304" pitchFamily="18" charset="0"/>
                <a:cs typeface="Times New Roman" panose="02020603050405020304" pitchFamily="18" charset="0"/>
              </a:rPr>
              <a:t>系统中的节点按照特定的分布式数据结构组织；</a:t>
            </a:r>
            <a:endParaRPr lang="en-US" altLang="zh-CN" sz="1600" b="1" dirty="0" smtClean="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rgbClr val="FFC000"/>
                </a:solidFill>
                <a:latin typeface="Times New Roman" panose="02020603050405020304" pitchFamily="18" charset="0"/>
                <a:cs typeface="Times New Roman" panose="02020603050405020304" pitchFamily="18" charset="0"/>
              </a:rPr>
              <a:t>无结构化的</a:t>
            </a:r>
            <a:r>
              <a:rPr lang="en-US" altLang="zh-CN" sz="1600" b="1" dirty="0">
                <a:solidFill>
                  <a:srgbClr val="FFC000"/>
                </a:solidFill>
                <a:latin typeface="Times New Roman" panose="02020603050405020304" pitchFamily="18" charset="0"/>
                <a:cs typeface="Times New Roman" panose="02020603050405020304" pitchFamily="18" charset="0"/>
              </a:rPr>
              <a:t>P2P</a:t>
            </a:r>
            <a:r>
              <a:rPr lang="zh-CN" altLang="en-US" sz="1600" b="1" dirty="0">
                <a:solidFill>
                  <a:srgbClr val="FFC000"/>
                </a:solidFill>
                <a:latin typeface="Times New Roman" panose="02020603050405020304" pitchFamily="18" charset="0"/>
                <a:cs typeface="Times New Roman" panose="02020603050405020304" pitchFamily="18" charset="0"/>
              </a:rPr>
              <a:t>系统</a:t>
            </a:r>
            <a:endParaRPr lang="en-US" altLang="zh-CN" sz="1600" b="1" dirty="0">
              <a:solidFill>
                <a:srgbClr val="FFC000"/>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chemeClr val="bg1"/>
                </a:solidFill>
                <a:latin typeface="Times New Roman" panose="02020603050405020304" pitchFamily="18" charset="0"/>
                <a:cs typeface="Times New Roman" panose="02020603050405020304" pitchFamily="18" charset="0"/>
              </a:rPr>
              <a:t>       </a:t>
            </a:r>
            <a:r>
              <a:rPr lang="zh-CN" altLang="en-US" sz="1600" b="1" dirty="0" smtClean="0">
                <a:solidFill>
                  <a:schemeClr val="bg1"/>
                </a:solidFill>
                <a:latin typeface="Times New Roman" panose="02020603050405020304" pitchFamily="18" charset="0"/>
                <a:cs typeface="Times New Roman" panose="02020603050405020304" pitchFamily="18" charset="0"/>
              </a:rPr>
              <a:t>节点的邻居是随机选择的；</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smtClean="0">
                <a:solidFill>
                  <a:srgbClr val="FFC000"/>
                </a:solidFill>
                <a:latin typeface="Times New Roman" panose="02020603050405020304" pitchFamily="18" charset="0"/>
                <a:cs typeface="Times New Roman" panose="02020603050405020304" pitchFamily="18" charset="0"/>
              </a:rPr>
              <a:t>混合</a:t>
            </a:r>
            <a:r>
              <a:rPr lang="en-US" altLang="zh-CN" sz="1600" b="1" dirty="0" smtClean="0">
                <a:solidFill>
                  <a:srgbClr val="FFC000"/>
                </a:solidFill>
                <a:latin typeface="Times New Roman" panose="02020603050405020304" pitchFamily="18" charset="0"/>
                <a:cs typeface="Times New Roman" panose="02020603050405020304" pitchFamily="18" charset="0"/>
              </a:rPr>
              <a:t>P2P</a:t>
            </a:r>
            <a:r>
              <a:rPr lang="zh-CN" altLang="en-US" sz="1600" b="1" dirty="0" smtClean="0">
                <a:solidFill>
                  <a:srgbClr val="FFC000"/>
                </a:solidFill>
                <a:latin typeface="Times New Roman" panose="02020603050405020304" pitchFamily="18" charset="0"/>
                <a:cs typeface="Times New Roman" panose="02020603050405020304" pitchFamily="18" charset="0"/>
              </a:rPr>
              <a:t>系统</a:t>
            </a:r>
            <a:endParaRPr lang="en-US" altLang="zh-CN" sz="1600" b="1" dirty="0">
              <a:solidFill>
                <a:srgbClr val="FFC000"/>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chemeClr val="bg1"/>
                </a:solidFill>
                <a:latin typeface="Times New Roman" panose="02020603050405020304" pitchFamily="18" charset="0"/>
                <a:cs typeface="Times New Roman" panose="02020603050405020304" pitchFamily="18" charset="0"/>
              </a:rPr>
              <a:t>       </a:t>
            </a:r>
            <a:r>
              <a:rPr lang="zh-CN" altLang="en-US" sz="1600" b="1" dirty="0" smtClean="0">
                <a:solidFill>
                  <a:schemeClr val="bg1"/>
                </a:solidFill>
                <a:latin typeface="Times New Roman" panose="02020603050405020304" pitchFamily="18" charset="0"/>
                <a:cs typeface="Times New Roman" panose="02020603050405020304" pitchFamily="18" charset="0"/>
              </a:rPr>
              <a:t>系统中的某些节点具有良好的组织方式；</a:t>
            </a:r>
            <a:endParaRPr lang="en-US" altLang="zh-CN" sz="1600" b="1" dirty="0">
              <a:solidFill>
                <a:schemeClr val="bg1"/>
              </a:solidFill>
              <a:latin typeface="Times New Roman" panose="02020603050405020304" pitchFamily="18" charset="0"/>
              <a:cs typeface="Times New Roman" panose="02020603050405020304" pitchFamily="18" charset="0"/>
            </a:endParaRPr>
          </a:p>
        </p:txBody>
      </p:sp>
      <p:sp>
        <p:nvSpPr>
          <p:cNvPr id="4" name="圆角矩形 3"/>
          <p:cNvSpPr/>
          <p:nvPr/>
        </p:nvSpPr>
        <p:spPr>
          <a:xfrm>
            <a:off x="404664" y="4229780"/>
            <a:ext cx="6302035" cy="553412"/>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sz="1600" b="1" dirty="0">
                <a:solidFill>
                  <a:schemeClr val="tx1"/>
                </a:solidFill>
              </a:rPr>
              <a:t>在</a:t>
            </a:r>
            <a:r>
              <a:rPr lang="zh-CN" altLang="en-US" sz="1600" b="1" dirty="0" smtClean="0">
                <a:solidFill>
                  <a:schemeClr val="tx1"/>
                </a:solidFill>
              </a:rPr>
              <a:t>所有的</a:t>
            </a:r>
            <a:r>
              <a:rPr lang="en-US" altLang="zh-CN" sz="1600" b="1" dirty="0" smtClean="0">
                <a:solidFill>
                  <a:schemeClr val="tx1"/>
                </a:solidFill>
              </a:rPr>
              <a:t>P2P</a:t>
            </a:r>
            <a:r>
              <a:rPr lang="zh-CN" altLang="en-US" sz="1600" b="1" dirty="0" smtClean="0">
                <a:solidFill>
                  <a:schemeClr val="tx1"/>
                </a:solidFill>
              </a:rPr>
              <a:t>场景中，我们都会讨论“覆盖网络”：数据通过节点之间的连接传输，与应用层的广播类似。</a:t>
            </a:r>
            <a:endParaRPr lang="en-US" altLang="zh-CN" sz="1600" b="1" dirty="0" smtClean="0">
              <a:solidFill>
                <a:schemeClr val="tx1"/>
              </a:solidFill>
            </a:endParaRPr>
          </a:p>
        </p:txBody>
      </p:sp>
    </p:spTree>
    <p:extLst>
      <p:ext uri="{BB962C8B-B14F-4D97-AF65-F5344CB8AC3E}">
        <p14:creationId xmlns:p14="http://schemas.microsoft.com/office/powerpoint/2010/main" val="40623011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4604846"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结构化的点对点系统</a:t>
            </a:r>
            <a:endParaRPr kumimoji="1" lang="zh-CN" altLang="en-US" b="1" dirty="0">
              <a:solidFill>
                <a:schemeClr val="bg1"/>
              </a:solidFill>
              <a:latin typeface="宋体"/>
              <a:ea typeface="宋体"/>
              <a:cs typeface="宋体"/>
            </a:endParaRPr>
          </a:p>
        </p:txBody>
      </p:sp>
      <p:sp>
        <p:nvSpPr>
          <p:cNvPr id="3" name="圆角矩形 2"/>
          <p:cNvSpPr/>
          <p:nvPr/>
        </p:nvSpPr>
        <p:spPr>
          <a:xfrm>
            <a:off x="260649" y="1491630"/>
            <a:ext cx="1440159" cy="288032"/>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gn="ctr">
              <a:buFont typeface="Wingdings" panose="05000000000000000000" pitchFamily="2" charset="2"/>
              <a:buChar char="Ø"/>
            </a:pPr>
            <a:r>
              <a:rPr lang="zh-CN" altLang="en-US" sz="1600" b="1" dirty="0" smtClean="0">
                <a:solidFill>
                  <a:schemeClr val="tx1"/>
                </a:solidFill>
              </a:rPr>
              <a:t>基本思想</a:t>
            </a:r>
            <a:endParaRPr lang="en-US" altLang="zh-CN" sz="1600" b="1" dirty="0" smtClean="0">
              <a:solidFill>
                <a:schemeClr val="tx1"/>
              </a:solidFill>
            </a:endParaRPr>
          </a:p>
        </p:txBody>
      </p:sp>
      <p:sp>
        <p:nvSpPr>
          <p:cNvPr id="5" name="文本框 4"/>
          <p:cNvSpPr txBox="1"/>
          <p:nvPr/>
        </p:nvSpPr>
        <p:spPr>
          <a:xfrm>
            <a:off x="404664" y="1910318"/>
            <a:ext cx="6048672" cy="2677656"/>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smtClean="0">
                <a:solidFill>
                  <a:schemeClr val="bg1"/>
                </a:solidFill>
              </a:rPr>
              <a:t>将节点组织在一个特定结构的覆盖网络中，如环形结构，让这些节点根据自己的</a:t>
            </a:r>
            <a:r>
              <a:rPr lang="en-US" altLang="zh-CN" sz="1600" dirty="0" smtClean="0">
                <a:solidFill>
                  <a:schemeClr val="bg1"/>
                </a:solidFill>
              </a:rPr>
              <a:t>ID</a:t>
            </a:r>
            <a:r>
              <a:rPr lang="zh-CN" altLang="en-US" sz="1600" dirty="0" smtClean="0">
                <a:solidFill>
                  <a:schemeClr val="bg1"/>
                </a:solidFill>
              </a:rPr>
              <a:t>提供相应的职能；</a:t>
            </a:r>
            <a:endParaRPr lang="en-US" altLang="zh-CN" sz="1600" dirty="0" smtClean="0">
              <a:solidFill>
                <a:schemeClr val="bg1"/>
              </a:solidFill>
            </a:endParaRPr>
          </a:p>
          <a:p>
            <a:pPr marL="285750" indent="-285750">
              <a:lnSpc>
                <a:spcPct val="150000"/>
              </a:lnSpc>
              <a:buFont typeface="Wingdings" panose="05000000000000000000" pitchFamily="2" charset="2"/>
              <a:buChar char="p"/>
            </a:pPr>
            <a:r>
              <a:rPr lang="zh-CN" altLang="en-US" sz="1600" dirty="0" smtClean="0">
                <a:solidFill>
                  <a:schemeClr val="bg1"/>
                </a:solidFill>
              </a:rPr>
              <a:t>语义无关的索引</a:t>
            </a:r>
            <a:endParaRPr lang="en-US" altLang="zh-CN" sz="1600" dirty="0" smtClean="0">
              <a:solidFill>
                <a:schemeClr val="bg1"/>
              </a:solidFill>
            </a:endParaRPr>
          </a:p>
          <a:p>
            <a:pPr marL="285750" indent="-285750">
              <a:lnSpc>
                <a:spcPct val="150000"/>
              </a:lnSpc>
              <a:buFont typeface="Wingdings" panose="05000000000000000000" pitchFamily="2" charset="2"/>
              <a:buChar char="p"/>
            </a:pPr>
            <a:r>
              <a:rPr lang="zh-CN" altLang="en-US" sz="1600" dirty="0" smtClean="0">
                <a:solidFill>
                  <a:schemeClr val="bg1"/>
                </a:solidFill>
              </a:rPr>
              <a:t>数据与唯一的健值对应</a:t>
            </a:r>
            <a:endParaRPr lang="en-US" altLang="zh-CN" sz="1600" dirty="0" smtClean="0">
              <a:solidFill>
                <a:schemeClr val="bg1"/>
              </a:solidFill>
            </a:endParaRPr>
          </a:p>
          <a:p>
            <a:pPr marL="285750" indent="-285750">
              <a:lnSpc>
                <a:spcPct val="150000"/>
              </a:lnSpc>
              <a:buFont typeface="Wingdings" panose="05000000000000000000" pitchFamily="2" charset="2"/>
              <a:buChar char="p"/>
            </a:pPr>
            <a:r>
              <a:rPr lang="zh-CN" altLang="en-US" sz="1600" dirty="0" smtClean="0">
                <a:solidFill>
                  <a:schemeClr val="bg1"/>
                </a:solidFill>
              </a:rPr>
              <a:t>最佳实践：利用</a:t>
            </a:r>
            <a:r>
              <a:rPr lang="en-US" altLang="zh-CN" sz="1600" dirty="0" smtClean="0">
                <a:solidFill>
                  <a:schemeClr val="bg1"/>
                </a:solidFill>
              </a:rPr>
              <a:t>Hash</a:t>
            </a:r>
            <a:r>
              <a:rPr lang="zh-CN" altLang="en-US" sz="1600" dirty="0" smtClean="0">
                <a:solidFill>
                  <a:schemeClr val="bg1"/>
                </a:solidFill>
              </a:rPr>
              <a:t>函数</a:t>
            </a:r>
            <a:endParaRPr lang="en-US" altLang="zh-CN" sz="1600" dirty="0" smtClean="0">
              <a:solidFill>
                <a:schemeClr val="bg1"/>
              </a:solidFill>
            </a:endParaRPr>
          </a:p>
          <a:p>
            <a:pPr>
              <a:lnSpc>
                <a:spcPct val="150000"/>
              </a:lnSpc>
            </a:pPr>
            <a:r>
              <a:rPr lang="en-US" altLang="zh-CN" sz="1600" dirty="0">
                <a:solidFill>
                  <a:schemeClr val="bg1"/>
                </a:solidFill>
              </a:rPr>
              <a:t> </a:t>
            </a:r>
            <a:r>
              <a:rPr lang="en-US" altLang="zh-CN" sz="1600" dirty="0" smtClean="0">
                <a:solidFill>
                  <a:schemeClr val="bg1"/>
                </a:solidFill>
              </a:rPr>
              <a:t>        key(</a:t>
            </a:r>
            <a:r>
              <a:rPr lang="zh-CN" altLang="en-US" sz="1600" dirty="0" smtClean="0">
                <a:solidFill>
                  <a:schemeClr val="bg1"/>
                </a:solidFill>
              </a:rPr>
              <a:t>数据项</a:t>
            </a:r>
            <a:r>
              <a:rPr lang="en-US" altLang="zh-CN" sz="1600" dirty="0" smtClean="0">
                <a:solidFill>
                  <a:schemeClr val="bg1"/>
                </a:solidFill>
              </a:rPr>
              <a:t>) = hash(</a:t>
            </a:r>
            <a:r>
              <a:rPr lang="zh-CN" altLang="en-US" sz="1600" dirty="0" smtClean="0">
                <a:solidFill>
                  <a:schemeClr val="bg1"/>
                </a:solidFill>
              </a:rPr>
              <a:t>数据项的值</a:t>
            </a:r>
            <a:r>
              <a:rPr lang="en-US" altLang="zh-CN" sz="1600" dirty="0" smtClean="0">
                <a:solidFill>
                  <a:schemeClr val="bg1"/>
                </a:solidFill>
              </a:rPr>
              <a:t>)</a:t>
            </a:r>
          </a:p>
          <a:p>
            <a:pPr marL="285750" indent="-285750">
              <a:lnSpc>
                <a:spcPct val="150000"/>
              </a:lnSpc>
              <a:buFont typeface="Wingdings" panose="05000000000000000000" pitchFamily="2" charset="2"/>
              <a:buChar char="p"/>
            </a:pPr>
            <a:r>
              <a:rPr lang="en-US" altLang="zh-CN" sz="1600" dirty="0">
                <a:solidFill>
                  <a:schemeClr val="bg1"/>
                </a:solidFill>
              </a:rPr>
              <a:t>P2P</a:t>
            </a:r>
            <a:r>
              <a:rPr lang="zh-CN" altLang="en-US" sz="1600" dirty="0">
                <a:solidFill>
                  <a:schemeClr val="bg1"/>
                </a:solidFill>
              </a:rPr>
              <a:t>系统用于存储（</a:t>
            </a:r>
            <a:r>
              <a:rPr lang="en-US" altLang="zh-CN" sz="1600" dirty="0">
                <a:solidFill>
                  <a:schemeClr val="bg1"/>
                </a:solidFill>
              </a:rPr>
              <a:t>key, value</a:t>
            </a:r>
            <a:r>
              <a:rPr lang="zh-CN" altLang="en-US" sz="1600" dirty="0">
                <a:solidFill>
                  <a:schemeClr val="bg1"/>
                </a:solidFill>
              </a:rPr>
              <a:t>）对</a:t>
            </a:r>
          </a:p>
        </p:txBody>
      </p:sp>
    </p:spTree>
    <p:extLst>
      <p:ext uri="{BB962C8B-B14F-4D97-AF65-F5344CB8AC3E}">
        <p14:creationId xmlns:p14="http://schemas.microsoft.com/office/powerpoint/2010/main" val="17678324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4604846"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结构化的点对点系统</a:t>
            </a:r>
            <a:endParaRPr kumimoji="1" lang="zh-CN" altLang="en-US" b="1" dirty="0">
              <a:solidFill>
                <a:schemeClr val="bg1"/>
              </a:solidFill>
              <a:latin typeface="宋体"/>
              <a:ea typeface="宋体"/>
              <a:cs typeface="宋体"/>
            </a:endParaRPr>
          </a:p>
        </p:txBody>
      </p:sp>
      <p:pic>
        <p:nvPicPr>
          <p:cNvPr id="3" name="图片 2"/>
          <p:cNvPicPr>
            <a:picLocks noChangeAspect="1"/>
          </p:cNvPicPr>
          <p:nvPr/>
        </p:nvPicPr>
        <p:blipFill>
          <a:blip r:embed="rId2"/>
          <a:stretch>
            <a:fillRect/>
          </a:stretch>
        </p:blipFill>
        <p:spPr>
          <a:xfrm>
            <a:off x="404664" y="1656088"/>
            <a:ext cx="6189064" cy="2427830"/>
          </a:xfrm>
          <a:prstGeom prst="rect">
            <a:avLst/>
          </a:prstGeom>
        </p:spPr>
      </p:pic>
      <p:sp>
        <p:nvSpPr>
          <p:cNvPr id="4" name="文本框 3"/>
          <p:cNvSpPr txBox="1"/>
          <p:nvPr/>
        </p:nvSpPr>
        <p:spPr>
          <a:xfrm>
            <a:off x="332656" y="1275606"/>
            <a:ext cx="3600400"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b="1" dirty="0" smtClean="0">
                <a:solidFill>
                  <a:schemeClr val="bg1"/>
                </a:solidFill>
              </a:rPr>
              <a:t>简单的例子：超立方体结构</a:t>
            </a:r>
            <a:endParaRPr lang="zh-CN" altLang="en-US" sz="1600" b="1" dirty="0">
              <a:solidFill>
                <a:schemeClr val="bg1"/>
              </a:solidFill>
            </a:endParaRPr>
          </a:p>
        </p:txBody>
      </p:sp>
      <p:sp>
        <p:nvSpPr>
          <p:cNvPr id="5" name="矩形 4"/>
          <p:cNvSpPr/>
          <p:nvPr/>
        </p:nvSpPr>
        <p:spPr>
          <a:xfrm>
            <a:off x="14107" y="4196124"/>
            <a:ext cx="6970178" cy="412292"/>
          </a:xfrm>
          <a:prstGeom prst="rect">
            <a:avLst/>
          </a:prstGeom>
        </p:spPr>
        <p:txBody>
          <a:bodyPr wrap="none">
            <a:spAutoFit/>
          </a:bodyPr>
          <a:lstStyle/>
          <a:p>
            <a:pPr>
              <a:lnSpc>
                <a:spcPct val="150000"/>
              </a:lnSpc>
            </a:pPr>
            <a:r>
              <a:rPr lang="zh-CN" altLang="en-US" sz="1600" b="1" dirty="0" smtClean="0">
                <a:solidFill>
                  <a:srgbClr val="FFC000"/>
                </a:solidFill>
              </a:rPr>
              <a:t>查找数据键值为 </a:t>
            </a:r>
            <a:r>
              <a:rPr lang="en-US" altLang="zh-CN" sz="1600" b="1" dirty="0" smtClean="0">
                <a:solidFill>
                  <a:srgbClr val="FFC000"/>
                </a:solidFill>
              </a:rPr>
              <a:t>k </a:t>
            </a:r>
            <a:r>
              <a:rPr lang="zh-CN" altLang="en-US" sz="1600" b="1" dirty="0" smtClean="0">
                <a:solidFill>
                  <a:srgbClr val="FFC000"/>
                </a:solidFill>
              </a:rPr>
              <a:t>的数据 </a:t>
            </a:r>
            <a:r>
              <a:rPr lang="en-US" altLang="zh-CN" sz="1600" b="1" dirty="0" smtClean="0">
                <a:solidFill>
                  <a:srgbClr val="FFC000"/>
                </a:solidFill>
              </a:rPr>
              <a:t>d</a:t>
            </a:r>
            <a:r>
              <a:rPr lang="zh-CN" altLang="en-US" sz="1600" b="1" dirty="0" smtClean="0">
                <a:solidFill>
                  <a:srgbClr val="FFC000"/>
                </a:solidFill>
              </a:rPr>
              <a:t>，意味着将请求路由到节点标识符为 </a:t>
            </a:r>
            <a:r>
              <a:rPr lang="en-US" altLang="zh-CN" sz="1600" b="1" dirty="0" smtClean="0">
                <a:solidFill>
                  <a:srgbClr val="FFC000"/>
                </a:solidFill>
              </a:rPr>
              <a:t>k </a:t>
            </a:r>
            <a:r>
              <a:rPr lang="zh-CN" altLang="en-US" sz="1600" b="1" dirty="0" smtClean="0">
                <a:solidFill>
                  <a:srgbClr val="FFC000"/>
                </a:solidFill>
              </a:rPr>
              <a:t>的节点</a:t>
            </a:r>
            <a:r>
              <a:rPr lang="en-US" altLang="zh-CN" sz="1600" b="1" dirty="0" smtClean="0">
                <a:solidFill>
                  <a:srgbClr val="FFC000"/>
                </a:solidFill>
              </a:rPr>
              <a:t> </a:t>
            </a:r>
            <a:endParaRPr lang="zh-CN" altLang="en-US" sz="1600" b="1" dirty="0">
              <a:solidFill>
                <a:srgbClr val="FFC000"/>
              </a:solidFill>
            </a:endParaRPr>
          </a:p>
        </p:txBody>
      </p:sp>
    </p:spTree>
    <p:extLst>
      <p:ext uri="{BB962C8B-B14F-4D97-AF65-F5344CB8AC3E}">
        <p14:creationId xmlns:p14="http://schemas.microsoft.com/office/powerpoint/2010/main" val="30577561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4604846" cy="369332"/>
          </a:xfrm>
          <a:prstGeom prst="rect">
            <a:avLst/>
          </a:prstGeom>
          <a:noFill/>
        </p:spPr>
        <p:txBody>
          <a:bodyPr wrap="square" rtlCol="0">
            <a:spAutoFit/>
          </a:bodyPr>
          <a:lstStyle/>
          <a:p>
            <a:r>
              <a:rPr kumimoji="1" lang="en-US" altLang="zh-CN" b="1" dirty="0" smtClean="0">
                <a:solidFill>
                  <a:schemeClr val="bg1"/>
                </a:solidFill>
                <a:latin typeface="宋体"/>
                <a:ea typeface="宋体"/>
                <a:cs typeface="宋体"/>
              </a:rPr>
              <a:t>Chord</a:t>
            </a:r>
            <a:r>
              <a:rPr kumimoji="1" lang="zh-CN" altLang="en-US" b="1" dirty="0" smtClean="0">
                <a:solidFill>
                  <a:schemeClr val="bg1"/>
                </a:solidFill>
                <a:latin typeface="宋体"/>
                <a:ea typeface="宋体"/>
                <a:cs typeface="宋体"/>
              </a:rPr>
              <a:t>结构</a:t>
            </a:r>
            <a:endParaRPr kumimoji="1" lang="zh-CN" altLang="en-US" b="1" dirty="0">
              <a:solidFill>
                <a:schemeClr val="bg1"/>
              </a:solidFill>
              <a:latin typeface="宋体"/>
              <a:ea typeface="宋体"/>
              <a:cs typeface="宋体"/>
            </a:endParaRPr>
          </a:p>
        </p:txBody>
      </p:sp>
      <p:sp>
        <p:nvSpPr>
          <p:cNvPr id="3" name="矩形 2"/>
          <p:cNvSpPr/>
          <p:nvPr/>
        </p:nvSpPr>
        <p:spPr>
          <a:xfrm>
            <a:off x="260648" y="1083389"/>
            <a:ext cx="6408712" cy="830997"/>
          </a:xfrm>
          <a:prstGeom prst="rect">
            <a:avLst/>
          </a:prstGeom>
        </p:spPr>
        <p:txBody>
          <a:bodyPr wrap="square">
            <a:spAutoFit/>
          </a:bodyPr>
          <a:lstStyle/>
          <a:p>
            <a:pPr marL="285750" indent="-285750">
              <a:buFont typeface="Wingdings" panose="05000000000000000000" pitchFamily="2" charset="2"/>
              <a:buChar char="Ø"/>
            </a:pPr>
            <a:r>
              <a:rPr lang="zh-CN" altLang="en-US" sz="1600" dirty="0" smtClean="0">
                <a:solidFill>
                  <a:schemeClr val="bg1"/>
                </a:solidFill>
              </a:rPr>
              <a:t>分布式哈希表（</a:t>
            </a:r>
            <a:r>
              <a:rPr lang="en-US" altLang="zh-CN" sz="1600" dirty="0" smtClean="0">
                <a:solidFill>
                  <a:schemeClr val="bg1"/>
                </a:solidFill>
              </a:rPr>
              <a:t>DHT</a:t>
            </a:r>
            <a:r>
              <a:rPr lang="zh-CN" altLang="en-US" sz="1600" dirty="0" smtClean="0">
                <a:solidFill>
                  <a:schemeClr val="bg1"/>
                </a:solidFill>
              </a:rPr>
              <a:t>）；</a:t>
            </a:r>
            <a:endParaRPr lang="en-US" altLang="zh-CN" sz="1600" dirty="0" smtClean="0">
              <a:solidFill>
                <a:schemeClr val="bg1"/>
              </a:solidFill>
            </a:endParaRPr>
          </a:p>
          <a:p>
            <a:pPr marL="285750" indent="-285750">
              <a:buFont typeface="Wingdings" panose="05000000000000000000" pitchFamily="2" charset="2"/>
              <a:buChar char="Ø"/>
            </a:pPr>
            <a:r>
              <a:rPr lang="zh-CN" altLang="en-US" sz="1600" dirty="0" smtClean="0">
                <a:solidFill>
                  <a:schemeClr val="bg1"/>
                </a:solidFill>
              </a:rPr>
              <a:t>节点和数据项的</a:t>
            </a:r>
            <a:r>
              <a:rPr lang="en-US" altLang="zh-CN" sz="1600" dirty="0" smtClean="0">
                <a:solidFill>
                  <a:schemeClr val="bg1"/>
                </a:solidFill>
              </a:rPr>
              <a:t>key</a:t>
            </a:r>
            <a:r>
              <a:rPr lang="zh-CN" altLang="en-US" sz="1600" dirty="0" smtClean="0">
                <a:solidFill>
                  <a:schemeClr val="bg1"/>
                </a:solidFill>
              </a:rPr>
              <a:t>值在同一个随机空间中生成（</a:t>
            </a:r>
            <a:r>
              <a:rPr lang="en-US" altLang="zh-CN" sz="1600" dirty="0" smtClean="0">
                <a:solidFill>
                  <a:schemeClr val="bg1"/>
                </a:solidFill>
              </a:rPr>
              <a:t>160</a:t>
            </a:r>
            <a:r>
              <a:rPr lang="zh-CN" altLang="en-US" sz="1600" dirty="0" smtClean="0">
                <a:solidFill>
                  <a:schemeClr val="bg1"/>
                </a:solidFill>
              </a:rPr>
              <a:t>位标识符）；</a:t>
            </a:r>
            <a:endParaRPr lang="en-US" altLang="zh-CN" sz="1600" dirty="0" smtClean="0">
              <a:solidFill>
                <a:schemeClr val="bg1"/>
              </a:solidFill>
            </a:endParaRPr>
          </a:p>
          <a:p>
            <a:pPr marL="285750" indent="-285750">
              <a:buFont typeface="Wingdings" panose="05000000000000000000" pitchFamily="2" charset="2"/>
              <a:buChar char="Ø"/>
            </a:pPr>
            <a:r>
              <a:rPr lang="zh-CN" altLang="en-US" sz="1600" dirty="0" smtClean="0">
                <a:solidFill>
                  <a:schemeClr val="bg1"/>
                </a:solidFill>
              </a:rPr>
              <a:t>数据项健值与节点标识符一一对应；</a:t>
            </a:r>
            <a:endParaRPr lang="en-US" altLang="zh-CN" sz="1600" dirty="0">
              <a:solidFill>
                <a:schemeClr val="bg1"/>
              </a:solidFill>
            </a:endParaRPr>
          </a:p>
        </p:txBody>
      </p:sp>
      <p:pic>
        <p:nvPicPr>
          <p:cNvPr id="4" name="图片 3"/>
          <p:cNvPicPr>
            <a:picLocks noChangeAspect="1"/>
          </p:cNvPicPr>
          <p:nvPr/>
        </p:nvPicPr>
        <p:blipFill>
          <a:blip r:embed="rId2"/>
          <a:stretch>
            <a:fillRect/>
          </a:stretch>
        </p:blipFill>
        <p:spPr>
          <a:xfrm>
            <a:off x="2780928" y="1914386"/>
            <a:ext cx="3600400" cy="3038704"/>
          </a:xfrm>
          <a:prstGeom prst="rect">
            <a:avLst/>
          </a:prstGeom>
        </p:spPr>
      </p:pic>
      <p:sp>
        <p:nvSpPr>
          <p:cNvPr id="5" name="圆角矩形标注 4"/>
          <p:cNvSpPr/>
          <p:nvPr/>
        </p:nvSpPr>
        <p:spPr>
          <a:xfrm>
            <a:off x="116632" y="1995686"/>
            <a:ext cx="2376264" cy="1965284"/>
          </a:xfrm>
          <a:prstGeom prst="wedgeRoundRectCallout">
            <a:avLst>
              <a:gd name="adj1" fmla="val 62120"/>
              <a:gd name="adj2" fmla="val 810"/>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1. </a:t>
            </a:r>
            <a:r>
              <a:rPr lang="zh-CN" altLang="en-US" sz="1600" dirty="0">
                <a:solidFill>
                  <a:schemeClr val="tx1"/>
                </a:solidFill>
              </a:rPr>
              <a:t>键</a:t>
            </a:r>
            <a:r>
              <a:rPr lang="zh-CN" altLang="en-US" sz="1600" dirty="0" smtClean="0">
                <a:solidFill>
                  <a:schemeClr val="tx1"/>
                </a:solidFill>
              </a:rPr>
              <a:t>值为 </a:t>
            </a:r>
            <a:r>
              <a:rPr lang="en-US" altLang="zh-CN" sz="1600" dirty="0" smtClean="0">
                <a:solidFill>
                  <a:schemeClr val="tx1"/>
                </a:solidFill>
              </a:rPr>
              <a:t>k </a:t>
            </a:r>
            <a:r>
              <a:rPr lang="zh-CN" altLang="en-US" sz="1600" dirty="0" smtClean="0">
                <a:solidFill>
                  <a:schemeClr val="tx1"/>
                </a:solidFill>
              </a:rPr>
              <a:t>的数据项保存在满足 </a:t>
            </a:r>
            <a:r>
              <a:rPr lang="en-US" altLang="zh-CN" sz="1600" dirty="0" smtClean="0">
                <a:solidFill>
                  <a:schemeClr val="tx1"/>
                </a:solidFill>
              </a:rPr>
              <a:t>id ≥ k</a:t>
            </a:r>
            <a:r>
              <a:rPr lang="zh-CN" altLang="en-US" sz="1600" dirty="0" smtClean="0">
                <a:solidFill>
                  <a:schemeClr val="tx1"/>
                </a:solidFill>
              </a:rPr>
              <a:t>的最小节点上 </a:t>
            </a:r>
            <a:r>
              <a:rPr lang="en-US" altLang="zh-CN" sz="1600" dirty="0" err="1" smtClean="0">
                <a:solidFill>
                  <a:schemeClr val="tx1"/>
                </a:solidFill>
              </a:rPr>
              <a:t>succ</a:t>
            </a:r>
            <a:r>
              <a:rPr lang="en-US" altLang="zh-CN" sz="1600" dirty="0" smtClean="0">
                <a:solidFill>
                  <a:schemeClr val="tx1"/>
                </a:solidFill>
              </a:rPr>
              <a:t>(k);</a:t>
            </a:r>
          </a:p>
          <a:p>
            <a:pPr algn="ctr"/>
            <a:r>
              <a:rPr lang="en-US" altLang="zh-CN" sz="1600" dirty="0" smtClean="0">
                <a:solidFill>
                  <a:schemeClr val="tx1"/>
                </a:solidFill>
              </a:rPr>
              <a:t>2. </a:t>
            </a:r>
            <a:r>
              <a:rPr lang="zh-CN" altLang="en-US" sz="1600" dirty="0" smtClean="0">
                <a:solidFill>
                  <a:schemeClr val="tx1"/>
                </a:solidFill>
              </a:rPr>
              <a:t>环可以通过节点之间的捷径（</a:t>
            </a:r>
            <a:r>
              <a:rPr lang="en-US" altLang="zh-CN" sz="1600" dirty="0" smtClean="0">
                <a:solidFill>
                  <a:schemeClr val="tx1"/>
                </a:solidFill>
              </a:rPr>
              <a:t>shortcuts</a:t>
            </a:r>
            <a:r>
              <a:rPr lang="zh-CN" altLang="en-US" sz="1600" dirty="0" smtClean="0">
                <a:solidFill>
                  <a:schemeClr val="tx1"/>
                </a:solidFill>
              </a:rPr>
              <a:t>）进行扩展；</a:t>
            </a:r>
            <a:endParaRPr lang="zh-CN" altLang="en-US" sz="1600" dirty="0">
              <a:solidFill>
                <a:schemeClr val="tx1"/>
              </a:solidFill>
            </a:endParaRPr>
          </a:p>
        </p:txBody>
      </p:sp>
      <p:sp>
        <p:nvSpPr>
          <p:cNvPr id="6" name="矩形 5"/>
          <p:cNvSpPr/>
          <p:nvPr/>
        </p:nvSpPr>
        <p:spPr>
          <a:xfrm>
            <a:off x="260648" y="4042270"/>
            <a:ext cx="2458483" cy="738664"/>
          </a:xfrm>
          <a:prstGeom prst="rect">
            <a:avLst/>
          </a:prstGeom>
        </p:spPr>
        <p:txBody>
          <a:bodyPr wrap="square">
            <a:spAutoFit/>
          </a:bodyPr>
          <a:lstStyle/>
          <a:p>
            <a:r>
              <a:rPr lang="en-US" altLang="zh-CN" sz="1400" b="1" dirty="0">
                <a:solidFill>
                  <a:srgbClr val="FFC000"/>
                </a:solidFill>
              </a:rPr>
              <a:t>Chord: A Scalable Peer-to-peer Lookup Service for Internet Applications</a:t>
            </a:r>
            <a:endParaRPr lang="zh-CN" altLang="en-US" sz="1400" b="1" dirty="0">
              <a:solidFill>
                <a:srgbClr val="FFC000"/>
              </a:solidFill>
            </a:endParaRPr>
          </a:p>
        </p:txBody>
      </p:sp>
    </p:spTree>
    <p:extLst>
      <p:ext uri="{BB962C8B-B14F-4D97-AF65-F5344CB8AC3E}">
        <p14:creationId xmlns:p14="http://schemas.microsoft.com/office/powerpoint/2010/main" val="230266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4604846" cy="369332"/>
          </a:xfrm>
          <a:prstGeom prst="rect">
            <a:avLst/>
          </a:prstGeom>
          <a:noFill/>
        </p:spPr>
        <p:txBody>
          <a:bodyPr wrap="square" rtlCol="0">
            <a:spAutoFit/>
          </a:bodyPr>
          <a:lstStyle/>
          <a:p>
            <a:r>
              <a:rPr kumimoji="1" lang="en-US" altLang="zh-CN" b="1" dirty="0" smtClean="0">
                <a:solidFill>
                  <a:schemeClr val="bg1"/>
                </a:solidFill>
                <a:latin typeface="宋体"/>
                <a:ea typeface="宋体"/>
                <a:cs typeface="宋体"/>
              </a:rPr>
              <a:t>Chord</a:t>
            </a:r>
            <a:r>
              <a:rPr kumimoji="1" lang="zh-CN" altLang="en-US" b="1" dirty="0" smtClean="0">
                <a:solidFill>
                  <a:schemeClr val="bg1"/>
                </a:solidFill>
                <a:latin typeface="宋体"/>
                <a:ea typeface="宋体"/>
                <a:cs typeface="宋体"/>
              </a:rPr>
              <a:t>结构</a:t>
            </a:r>
            <a:endParaRPr kumimoji="1" lang="zh-CN" altLang="en-US" b="1" dirty="0">
              <a:solidFill>
                <a:schemeClr val="bg1"/>
              </a:solidFill>
              <a:latin typeface="宋体"/>
              <a:ea typeface="宋体"/>
              <a:cs typeface="宋体"/>
            </a:endParaRPr>
          </a:p>
        </p:txBody>
      </p:sp>
      <p:pic>
        <p:nvPicPr>
          <p:cNvPr id="3" name="图片 2"/>
          <p:cNvPicPr>
            <a:picLocks noChangeAspect="1"/>
          </p:cNvPicPr>
          <p:nvPr/>
        </p:nvPicPr>
        <p:blipFill>
          <a:blip r:embed="rId3"/>
          <a:stretch>
            <a:fillRect/>
          </a:stretch>
        </p:blipFill>
        <p:spPr>
          <a:xfrm>
            <a:off x="692696" y="1131590"/>
            <a:ext cx="5555164" cy="3806846"/>
          </a:xfrm>
          <a:prstGeom prst="rect">
            <a:avLst/>
          </a:prstGeom>
        </p:spPr>
      </p:pic>
      <p:sp>
        <p:nvSpPr>
          <p:cNvPr id="5" name="椭圆形标注 4"/>
          <p:cNvSpPr/>
          <p:nvPr/>
        </p:nvSpPr>
        <p:spPr>
          <a:xfrm>
            <a:off x="188640" y="3867894"/>
            <a:ext cx="1656184" cy="504056"/>
          </a:xfrm>
          <a:prstGeom prst="wedgeEllipseCallout">
            <a:avLst>
              <a:gd name="adj1" fmla="val 31442"/>
              <a:gd name="adj2" fmla="val -16908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FFC000"/>
                </a:solidFill>
              </a:rPr>
              <a:t>节点的插入？</a:t>
            </a:r>
            <a:endParaRPr lang="zh-CN" altLang="en-US" sz="1400" b="1" dirty="0">
              <a:solidFill>
                <a:srgbClr val="FFC000"/>
              </a:solidFill>
            </a:endParaRPr>
          </a:p>
        </p:txBody>
      </p:sp>
      <p:sp>
        <p:nvSpPr>
          <p:cNvPr id="6" name="椭圆形标注 5"/>
          <p:cNvSpPr/>
          <p:nvPr/>
        </p:nvSpPr>
        <p:spPr>
          <a:xfrm>
            <a:off x="5095732" y="1707654"/>
            <a:ext cx="1656184" cy="504056"/>
          </a:xfrm>
          <a:prstGeom prst="wedgeEllipseCallout">
            <a:avLst>
              <a:gd name="adj1" fmla="val -90728"/>
              <a:gd name="adj2" fmla="val -4557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FFC000"/>
                </a:solidFill>
              </a:rPr>
              <a:t>节点的退出？</a:t>
            </a:r>
            <a:endParaRPr lang="zh-CN" altLang="en-US" sz="1400" b="1" dirty="0">
              <a:solidFill>
                <a:srgbClr val="FFC000"/>
              </a:solidFill>
            </a:endParaRPr>
          </a:p>
        </p:txBody>
      </p:sp>
    </p:spTree>
    <p:extLst>
      <p:ext uri="{BB962C8B-B14F-4D97-AF65-F5344CB8AC3E}">
        <p14:creationId xmlns:p14="http://schemas.microsoft.com/office/powerpoint/2010/main" val="359577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32"/>
          <p:cNvGrpSpPr>
            <a:grpSpLocks/>
          </p:cNvGrpSpPr>
          <p:nvPr/>
        </p:nvGrpSpPr>
        <p:grpSpPr bwMode="auto">
          <a:xfrm>
            <a:off x="1772816" y="1923678"/>
            <a:ext cx="3522042" cy="420934"/>
            <a:chOff x="1156" y="1282"/>
            <a:chExt cx="3404" cy="412"/>
          </a:xfrm>
        </p:grpSpPr>
        <p:grpSp>
          <p:nvGrpSpPr>
            <p:cNvPr id="61" name="Group 3"/>
            <p:cNvGrpSpPr>
              <a:grpSpLocks/>
            </p:cNvGrpSpPr>
            <p:nvPr/>
          </p:nvGrpSpPr>
          <p:grpSpPr bwMode="auto">
            <a:xfrm>
              <a:off x="1156" y="1282"/>
              <a:ext cx="476" cy="412"/>
              <a:chOff x="1123" y="2679"/>
              <a:chExt cx="1536" cy="1328"/>
            </a:xfrm>
          </p:grpSpPr>
          <p:sp>
            <p:nvSpPr>
              <p:cNvPr id="65"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66"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67"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62"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63" name="Text Box 12"/>
            <p:cNvSpPr txBox="1">
              <a:spLocks noChangeArrowheads="1"/>
            </p:cNvSpPr>
            <p:nvPr/>
          </p:nvSpPr>
          <p:spPr bwMode="auto">
            <a:xfrm>
              <a:off x="2160" y="1323"/>
              <a:ext cx="1777"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分布式架构的类型</a:t>
              </a:r>
              <a:endParaRPr lang="en-US" altLang="en-US" sz="1600" b="1" dirty="0">
                <a:solidFill>
                  <a:schemeClr val="bg1"/>
                </a:solidFill>
                <a:latin typeface="宋体"/>
                <a:ea typeface="宋体"/>
                <a:cs typeface="宋体"/>
              </a:endParaRPr>
            </a:p>
          </p:txBody>
        </p:sp>
        <p:sp>
          <p:nvSpPr>
            <p:cNvPr id="64" name="Text Box 13"/>
            <p:cNvSpPr txBox="1">
              <a:spLocks noChangeArrowheads="1"/>
            </p:cNvSpPr>
            <p:nvPr/>
          </p:nvSpPr>
          <p:spPr bwMode="gray">
            <a:xfrm>
              <a:off x="1297" y="1337"/>
              <a:ext cx="182"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a:solidFill>
                    <a:schemeClr val="bg1"/>
                  </a:solidFill>
                  <a:latin typeface="宋体"/>
                  <a:ea typeface="宋体"/>
                  <a:cs typeface="宋体"/>
                </a:rPr>
                <a:t>1</a:t>
              </a:r>
            </a:p>
          </p:txBody>
        </p:sp>
      </p:grpSp>
      <p:grpSp>
        <p:nvGrpSpPr>
          <p:cNvPr id="68" name="Group 32"/>
          <p:cNvGrpSpPr>
            <a:grpSpLocks/>
          </p:cNvGrpSpPr>
          <p:nvPr/>
        </p:nvGrpSpPr>
        <p:grpSpPr bwMode="auto">
          <a:xfrm>
            <a:off x="1789169" y="2470279"/>
            <a:ext cx="3522042" cy="420934"/>
            <a:chOff x="1156" y="1282"/>
            <a:chExt cx="3404" cy="412"/>
          </a:xfrm>
        </p:grpSpPr>
        <p:grpSp>
          <p:nvGrpSpPr>
            <p:cNvPr id="69" name="Group 3"/>
            <p:cNvGrpSpPr>
              <a:grpSpLocks/>
            </p:cNvGrpSpPr>
            <p:nvPr/>
          </p:nvGrpSpPr>
          <p:grpSpPr bwMode="auto">
            <a:xfrm>
              <a:off x="1156" y="1282"/>
              <a:ext cx="476" cy="412"/>
              <a:chOff x="1123" y="2679"/>
              <a:chExt cx="1536" cy="1328"/>
            </a:xfrm>
          </p:grpSpPr>
          <p:sp>
            <p:nvSpPr>
              <p:cNvPr id="7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74"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75" name="AutoShape 6"/>
              <p:cNvSpPr>
                <a:spLocks noChangeArrowheads="1"/>
              </p:cNvSpPr>
              <p:nvPr/>
            </p:nvSpPr>
            <p:spPr bwMode="gray">
              <a:xfrm>
                <a:off x="1256" y="2811"/>
                <a:ext cx="1294" cy="1093"/>
              </a:xfrm>
              <a:prstGeom prst="hexagon">
                <a:avLst>
                  <a:gd name="adj" fmla="val 28896"/>
                  <a:gd name="vf" fmla="val 115470"/>
                </a:avLst>
              </a:prstGeom>
              <a:solidFill>
                <a:srgbClr val="00B05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70"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71" name="Text Box 12"/>
            <p:cNvSpPr txBox="1">
              <a:spLocks noChangeArrowheads="1"/>
            </p:cNvSpPr>
            <p:nvPr/>
          </p:nvSpPr>
          <p:spPr bwMode="auto">
            <a:xfrm>
              <a:off x="2160" y="1323"/>
              <a:ext cx="1577"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分布式软件架构</a:t>
              </a:r>
              <a:endParaRPr lang="en-US" altLang="en-US" sz="1600" b="1" dirty="0">
                <a:solidFill>
                  <a:schemeClr val="bg1"/>
                </a:solidFill>
                <a:latin typeface="宋体"/>
                <a:ea typeface="宋体"/>
                <a:cs typeface="宋体"/>
              </a:endParaRPr>
            </a:p>
          </p:txBody>
        </p:sp>
        <p:sp>
          <p:nvSpPr>
            <p:cNvPr id="72"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2</a:t>
              </a:r>
            </a:p>
          </p:txBody>
        </p:sp>
      </p:grpSp>
      <p:grpSp>
        <p:nvGrpSpPr>
          <p:cNvPr id="84" name="Group 32"/>
          <p:cNvGrpSpPr>
            <a:grpSpLocks/>
          </p:cNvGrpSpPr>
          <p:nvPr/>
        </p:nvGrpSpPr>
        <p:grpSpPr bwMode="auto">
          <a:xfrm>
            <a:off x="1798107" y="3015264"/>
            <a:ext cx="3522042" cy="420934"/>
            <a:chOff x="1156" y="1282"/>
            <a:chExt cx="3404" cy="412"/>
          </a:xfrm>
        </p:grpSpPr>
        <p:grpSp>
          <p:nvGrpSpPr>
            <p:cNvPr id="85" name="Group 3"/>
            <p:cNvGrpSpPr>
              <a:grpSpLocks/>
            </p:cNvGrpSpPr>
            <p:nvPr/>
          </p:nvGrpSpPr>
          <p:grpSpPr bwMode="auto">
            <a:xfrm>
              <a:off x="1156" y="1282"/>
              <a:ext cx="476" cy="412"/>
              <a:chOff x="1123" y="2679"/>
              <a:chExt cx="1536" cy="1328"/>
            </a:xfrm>
          </p:grpSpPr>
          <p:sp>
            <p:nvSpPr>
              <p:cNvPr id="89"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0"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1"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86"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87" name="Text Box 12"/>
            <p:cNvSpPr txBox="1">
              <a:spLocks noChangeArrowheads="1"/>
            </p:cNvSpPr>
            <p:nvPr/>
          </p:nvSpPr>
          <p:spPr bwMode="auto">
            <a:xfrm>
              <a:off x="2160" y="1323"/>
              <a:ext cx="1777"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架构与中间件比较</a:t>
              </a:r>
              <a:endParaRPr lang="en-US" altLang="en-US" sz="1600" b="1" dirty="0">
                <a:solidFill>
                  <a:schemeClr val="bg1"/>
                </a:solidFill>
                <a:latin typeface="宋体"/>
                <a:ea typeface="宋体"/>
                <a:cs typeface="宋体"/>
              </a:endParaRPr>
            </a:p>
          </p:txBody>
        </p:sp>
        <p:sp>
          <p:nvSpPr>
            <p:cNvPr id="88"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3</a:t>
              </a:r>
            </a:p>
          </p:txBody>
        </p:sp>
      </p:grpSp>
      <p:grpSp>
        <p:nvGrpSpPr>
          <p:cNvPr id="92" name="Group 32"/>
          <p:cNvGrpSpPr>
            <a:grpSpLocks/>
          </p:cNvGrpSpPr>
          <p:nvPr/>
        </p:nvGrpSpPr>
        <p:grpSpPr bwMode="auto">
          <a:xfrm>
            <a:off x="1814460" y="3578258"/>
            <a:ext cx="3522042" cy="420934"/>
            <a:chOff x="1156" y="1282"/>
            <a:chExt cx="3404" cy="412"/>
          </a:xfrm>
        </p:grpSpPr>
        <p:grpSp>
          <p:nvGrpSpPr>
            <p:cNvPr id="93" name="Group 3"/>
            <p:cNvGrpSpPr>
              <a:grpSpLocks/>
            </p:cNvGrpSpPr>
            <p:nvPr/>
          </p:nvGrpSpPr>
          <p:grpSpPr bwMode="auto">
            <a:xfrm>
              <a:off x="1156" y="1282"/>
              <a:ext cx="476" cy="412"/>
              <a:chOff x="1123" y="2679"/>
              <a:chExt cx="1536" cy="1328"/>
            </a:xfrm>
          </p:grpSpPr>
          <p:sp>
            <p:nvSpPr>
              <p:cNvPr id="97"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8"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9" name="AutoShape 6"/>
              <p:cNvSpPr>
                <a:spLocks noChangeArrowheads="1"/>
              </p:cNvSpPr>
              <p:nvPr/>
            </p:nvSpPr>
            <p:spPr bwMode="gray">
              <a:xfrm>
                <a:off x="1256" y="2811"/>
                <a:ext cx="1294" cy="1093"/>
              </a:xfrm>
              <a:prstGeom prst="hexagon">
                <a:avLst>
                  <a:gd name="adj" fmla="val 28896"/>
                  <a:gd name="vf" fmla="val 115470"/>
                </a:avLst>
              </a:prstGeom>
              <a:solidFill>
                <a:srgbClr val="00B05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94"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5" name="Text Box 12"/>
            <p:cNvSpPr txBox="1">
              <a:spLocks noChangeArrowheads="1"/>
            </p:cNvSpPr>
            <p:nvPr/>
          </p:nvSpPr>
          <p:spPr bwMode="auto">
            <a:xfrm>
              <a:off x="2160" y="1323"/>
              <a:ext cx="1977"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分布式系统的自管理</a:t>
              </a:r>
              <a:endParaRPr lang="en-US" altLang="en-US" sz="1600" b="1" dirty="0">
                <a:solidFill>
                  <a:schemeClr val="bg1"/>
                </a:solidFill>
                <a:latin typeface="宋体"/>
                <a:ea typeface="宋体"/>
                <a:cs typeface="宋体"/>
              </a:endParaRPr>
            </a:p>
          </p:txBody>
        </p:sp>
        <p:sp>
          <p:nvSpPr>
            <p:cNvPr id="96"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4</a:t>
              </a:r>
            </a:p>
          </p:txBody>
        </p:sp>
      </p:grpSp>
    </p:spTree>
    <p:extLst>
      <p:ext uri="{BB962C8B-B14F-4D97-AF65-F5344CB8AC3E}">
        <p14:creationId xmlns:p14="http://schemas.microsoft.com/office/powerpoint/2010/main" val="8170986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en-US" altLang="zh-CN" b="1" dirty="0" smtClean="0">
                <a:solidFill>
                  <a:schemeClr val="bg1"/>
                </a:solidFill>
                <a:latin typeface="宋体"/>
                <a:ea typeface="宋体"/>
                <a:cs typeface="宋体"/>
              </a:rPr>
              <a:t>CAN(Content Addressable Network)</a:t>
            </a:r>
            <a:r>
              <a:rPr kumimoji="1" lang="zh-CN" altLang="en-US" b="1" dirty="0" smtClean="0">
                <a:solidFill>
                  <a:schemeClr val="bg1"/>
                </a:solidFill>
                <a:latin typeface="宋体"/>
                <a:ea typeface="宋体"/>
                <a:cs typeface="宋体"/>
              </a:rPr>
              <a:t>上下文可编址结构</a:t>
            </a:r>
            <a:endParaRPr kumimoji="1" lang="zh-CN" altLang="en-US" b="1" dirty="0">
              <a:solidFill>
                <a:schemeClr val="bg1"/>
              </a:solidFill>
              <a:latin typeface="宋体"/>
              <a:ea typeface="宋体"/>
              <a:cs typeface="宋体"/>
            </a:endParaRPr>
          </a:p>
        </p:txBody>
      </p:sp>
      <p:sp>
        <p:nvSpPr>
          <p:cNvPr id="4" name="圆角矩形 3"/>
          <p:cNvSpPr/>
          <p:nvPr/>
        </p:nvSpPr>
        <p:spPr>
          <a:xfrm>
            <a:off x="332656" y="1203598"/>
            <a:ext cx="6302035" cy="936104"/>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Font typeface="Wingdings" panose="05000000000000000000" pitchFamily="2" charset="2"/>
              <a:buChar char="Ø"/>
            </a:pPr>
            <a:r>
              <a:rPr lang="zh-CN" altLang="en-US" sz="1600" b="1" dirty="0" smtClean="0">
                <a:solidFill>
                  <a:schemeClr val="tx1"/>
                </a:solidFill>
              </a:rPr>
              <a:t>核心思想：</a:t>
            </a:r>
            <a:endParaRPr lang="en-US" altLang="zh-CN" sz="1600" b="1" dirty="0" smtClean="0">
              <a:solidFill>
                <a:schemeClr val="tx1"/>
              </a:solidFill>
            </a:endParaRPr>
          </a:p>
          <a:p>
            <a:pPr marL="0" lvl="1"/>
            <a:r>
              <a:rPr lang="en-US" altLang="zh-CN" sz="1600" b="1" dirty="0">
                <a:solidFill>
                  <a:schemeClr val="tx1"/>
                </a:solidFill>
              </a:rPr>
              <a:t> </a:t>
            </a:r>
            <a:r>
              <a:rPr lang="en-US" altLang="zh-CN" sz="1600" b="1" dirty="0" smtClean="0">
                <a:solidFill>
                  <a:schemeClr val="tx1"/>
                </a:solidFill>
              </a:rPr>
              <a:t>    </a:t>
            </a:r>
            <a:r>
              <a:rPr lang="zh-CN" altLang="en-US" sz="1600" dirty="0" smtClean="0">
                <a:solidFill>
                  <a:schemeClr val="tx1"/>
                </a:solidFill>
              </a:rPr>
              <a:t>将节点组织成 </a:t>
            </a:r>
            <a:r>
              <a:rPr lang="en-US" altLang="zh-CN" sz="1600" dirty="0" smtClean="0">
                <a:solidFill>
                  <a:schemeClr val="tx1"/>
                </a:solidFill>
              </a:rPr>
              <a:t>d </a:t>
            </a:r>
            <a:r>
              <a:rPr lang="zh-CN" altLang="en-US" sz="1600" dirty="0" smtClean="0">
                <a:solidFill>
                  <a:schemeClr val="tx1"/>
                </a:solidFill>
              </a:rPr>
              <a:t>维空间，令每一个节点在一个特定的区域负责特定的任务。 当有新的节点加入时，将区域进一步划分。</a:t>
            </a:r>
            <a:endParaRPr lang="en-US" altLang="zh-CN" sz="1600" dirty="0" smtClean="0">
              <a:solidFill>
                <a:schemeClr val="tx1"/>
              </a:solidFill>
            </a:endParaRPr>
          </a:p>
        </p:txBody>
      </p:sp>
      <p:pic>
        <p:nvPicPr>
          <p:cNvPr id="5" name="图片 4"/>
          <p:cNvPicPr>
            <a:picLocks noChangeAspect="1"/>
          </p:cNvPicPr>
          <p:nvPr/>
        </p:nvPicPr>
        <p:blipFill>
          <a:blip r:embed="rId3"/>
          <a:stretch>
            <a:fillRect/>
          </a:stretch>
        </p:blipFill>
        <p:spPr>
          <a:xfrm>
            <a:off x="583763" y="2211828"/>
            <a:ext cx="5799820" cy="2808194"/>
          </a:xfrm>
          <a:prstGeom prst="rect">
            <a:avLst/>
          </a:prstGeom>
        </p:spPr>
      </p:pic>
      <p:sp>
        <p:nvSpPr>
          <p:cNvPr id="6" name="椭圆形标注 5"/>
          <p:cNvSpPr/>
          <p:nvPr/>
        </p:nvSpPr>
        <p:spPr>
          <a:xfrm>
            <a:off x="4944032" y="2769169"/>
            <a:ext cx="1656184" cy="504056"/>
          </a:xfrm>
          <a:prstGeom prst="wedgeEllipseCallout">
            <a:avLst>
              <a:gd name="adj1" fmla="val -63725"/>
              <a:gd name="adj2" fmla="val 20566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FFC000"/>
                </a:solidFill>
              </a:rPr>
              <a:t>节点的插入？</a:t>
            </a:r>
            <a:endParaRPr lang="zh-CN" altLang="en-US" sz="1400" b="1" dirty="0">
              <a:solidFill>
                <a:srgbClr val="FFC000"/>
              </a:solidFill>
            </a:endParaRPr>
          </a:p>
        </p:txBody>
      </p:sp>
      <p:sp>
        <p:nvSpPr>
          <p:cNvPr id="7" name="椭圆形标注 6"/>
          <p:cNvSpPr/>
          <p:nvPr/>
        </p:nvSpPr>
        <p:spPr>
          <a:xfrm>
            <a:off x="617317" y="2283600"/>
            <a:ext cx="1656184" cy="504056"/>
          </a:xfrm>
          <a:prstGeom prst="wedgeEllipseCallout">
            <a:avLst>
              <a:gd name="adj1" fmla="val 47300"/>
              <a:gd name="adj2" fmla="val 133449"/>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FFC000"/>
                </a:solidFill>
              </a:rPr>
              <a:t>节点的退出？</a:t>
            </a:r>
            <a:endParaRPr lang="zh-CN" altLang="en-US" sz="1400" b="1" dirty="0">
              <a:solidFill>
                <a:srgbClr val="FFC000"/>
              </a:solidFill>
            </a:endParaRPr>
          </a:p>
        </p:txBody>
      </p:sp>
    </p:spTree>
    <p:extLst>
      <p:ext uri="{BB962C8B-B14F-4D97-AF65-F5344CB8AC3E}">
        <p14:creationId xmlns:p14="http://schemas.microsoft.com/office/powerpoint/2010/main" val="139908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非结构的点对点系统</a:t>
            </a:r>
            <a:endParaRPr kumimoji="1" lang="zh-CN" altLang="en-US" b="1" dirty="0">
              <a:solidFill>
                <a:schemeClr val="bg1"/>
              </a:solidFill>
              <a:latin typeface="宋体"/>
              <a:ea typeface="宋体"/>
              <a:cs typeface="宋体"/>
            </a:endParaRPr>
          </a:p>
        </p:txBody>
      </p:sp>
      <p:sp>
        <p:nvSpPr>
          <p:cNvPr id="3" name="矩形 2"/>
          <p:cNvSpPr/>
          <p:nvPr/>
        </p:nvSpPr>
        <p:spPr>
          <a:xfrm>
            <a:off x="332656" y="1419622"/>
            <a:ext cx="6423553" cy="2677656"/>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sz="1600" b="1" dirty="0" smtClean="0">
                <a:solidFill>
                  <a:schemeClr val="bg1"/>
                </a:solidFill>
              </a:rPr>
              <a:t>本质</a:t>
            </a:r>
            <a:endParaRPr lang="en-US" altLang="zh-CN" sz="1600" b="1" dirty="0" smtClean="0">
              <a:solidFill>
                <a:schemeClr val="bg1"/>
              </a:solidFill>
            </a:endParaRPr>
          </a:p>
          <a:p>
            <a:pPr marL="742950" lvl="1" indent="-285750">
              <a:lnSpc>
                <a:spcPct val="150000"/>
              </a:lnSpc>
              <a:buFont typeface="Wingdings" panose="05000000000000000000" pitchFamily="2" charset="2"/>
              <a:buChar char="p"/>
            </a:pPr>
            <a:r>
              <a:rPr lang="zh-CN" altLang="en-US" sz="1600" dirty="0" smtClean="0">
                <a:solidFill>
                  <a:schemeClr val="bg1"/>
                </a:solidFill>
              </a:rPr>
              <a:t>每个节点维持一个动态随机的邻接表；</a:t>
            </a:r>
            <a:endParaRPr lang="en-US" altLang="zh-CN" sz="1600" dirty="0" smtClean="0">
              <a:solidFill>
                <a:schemeClr val="bg1"/>
              </a:solidFill>
            </a:endParaRPr>
          </a:p>
          <a:p>
            <a:pPr marL="742950" lvl="1" indent="-285750">
              <a:lnSpc>
                <a:spcPct val="150000"/>
              </a:lnSpc>
              <a:buFont typeface="Wingdings" panose="05000000000000000000" pitchFamily="2" charset="2"/>
              <a:buChar char="p"/>
            </a:pPr>
            <a:r>
              <a:rPr lang="zh-CN" altLang="en-US" sz="1600" dirty="0" smtClean="0">
                <a:solidFill>
                  <a:schemeClr val="bg1"/>
                </a:solidFill>
              </a:rPr>
              <a:t>目标是构建一个随机图；</a:t>
            </a:r>
            <a:endParaRPr lang="en-US" altLang="zh-CN" sz="1600" dirty="0" smtClean="0">
              <a:solidFill>
                <a:schemeClr val="bg1"/>
              </a:solidFill>
            </a:endParaRPr>
          </a:p>
          <a:p>
            <a:pPr marL="742950" lvl="1" indent="-285750">
              <a:lnSpc>
                <a:spcPct val="150000"/>
              </a:lnSpc>
              <a:buFont typeface="Wingdings" panose="05000000000000000000" pitchFamily="2" charset="2"/>
              <a:buChar char="p"/>
            </a:pPr>
            <a:r>
              <a:rPr lang="zh-CN" altLang="en-US" sz="1600" dirty="0" smtClean="0">
                <a:solidFill>
                  <a:schemeClr val="bg1"/>
                </a:solidFill>
              </a:rPr>
              <a:t>部分视图</a:t>
            </a:r>
            <a:endParaRPr lang="en-US" altLang="zh-CN" sz="1600" dirty="0" smtClean="0">
              <a:solidFill>
                <a:schemeClr val="bg1"/>
              </a:solidFill>
            </a:endParaRPr>
          </a:p>
          <a:p>
            <a:pPr lvl="1">
              <a:lnSpc>
                <a:spcPct val="150000"/>
              </a:lnSpc>
            </a:pPr>
            <a:r>
              <a:rPr lang="en-US" altLang="zh-CN" sz="1600" dirty="0" smtClean="0">
                <a:solidFill>
                  <a:schemeClr val="bg1"/>
                </a:solidFill>
              </a:rPr>
              <a:t>     </a:t>
            </a:r>
            <a:r>
              <a:rPr lang="zh-CN" altLang="en-US" sz="1600" dirty="0" smtClean="0">
                <a:solidFill>
                  <a:schemeClr val="bg1"/>
                </a:solidFill>
              </a:rPr>
              <a:t>从当前节点集合中随机选择出来 </a:t>
            </a:r>
            <a:r>
              <a:rPr lang="en-US" altLang="zh-CN" sz="1600" dirty="0" smtClean="0">
                <a:solidFill>
                  <a:schemeClr val="bg1"/>
                </a:solidFill>
              </a:rPr>
              <a:t>c </a:t>
            </a:r>
            <a:r>
              <a:rPr lang="zh-CN" altLang="en-US" sz="1600" dirty="0" smtClean="0">
                <a:solidFill>
                  <a:schemeClr val="bg1"/>
                </a:solidFill>
              </a:rPr>
              <a:t>个“活”节点；</a:t>
            </a:r>
            <a:endParaRPr lang="en-US" altLang="zh-CN" sz="1600" dirty="0" smtClean="0">
              <a:solidFill>
                <a:schemeClr val="bg1"/>
              </a:solidFill>
            </a:endParaRPr>
          </a:p>
          <a:p>
            <a:pPr marL="742950" lvl="1" indent="-285750">
              <a:lnSpc>
                <a:spcPct val="150000"/>
              </a:lnSpc>
              <a:buFont typeface="Wingdings" panose="05000000000000000000" pitchFamily="2" charset="2"/>
              <a:buChar char="p"/>
            </a:pPr>
            <a:r>
              <a:rPr lang="zh-CN" altLang="en-US" sz="1600" dirty="0">
                <a:solidFill>
                  <a:schemeClr val="bg1"/>
                </a:solidFill>
              </a:rPr>
              <a:t>边</a:t>
            </a:r>
            <a:r>
              <a:rPr lang="en-US" altLang="zh-CN" sz="1600" dirty="0">
                <a:solidFill>
                  <a:schemeClr val="bg1"/>
                </a:solidFill>
              </a:rPr>
              <a:t>&lt;</a:t>
            </a:r>
            <a:r>
              <a:rPr lang="en-US" altLang="zh-CN" sz="1600" dirty="0" err="1">
                <a:solidFill>
                  <a:schemeClr val="bg1"/>
                </a:solidFill>
              </a:rPr>
              <a:t>u,v</a:t>
            </a:r>
            <a:r>
              <a:rPr lang="en-US" altLang="zh-CN" sz="1600" dirty="0">
                <a:solidFill>
                  <a:schemeClr val="bg1"/>
                </a:solidFill>
              </a:rPr>
              <a:t>&gt;</a:t>
            </a:r>
            <a:r>
              <a:rPr lang="zh-CN" altLang="en-US" sz="1600" dirty="0">
                <a:solidFill>
                  <a:schemeClr val="bg1"/>
                </a:solidFill>
              </a:rPr>
              <a:t>存在的概率为</a:t>
            </a:r>
            <a:r>
              <a:rPr lang="en-US" altLang="zh-CN" sz="1600" dirty="0">
                <a:solidFill>
                  <a:schemeClr val="bg1"/>
                </a:solidFill>
              </a:rPr>
              <a:t>P(&lt;</a:t>
            </a:r>
            <a:r>
              <a:rPr lang="en-US" altLang="zh-CN" sz="1600" dirty="0" err="1">
                <a:solidFill>
                  <a:schemeClr val="bg1"/>
                </a:solidFill>
              </a:rPr>
              <a:t>u,v</a:t>
            </a:r>
            <a:r>
              <a:rPr lang="en-US" altLang="zh-CN" sz="1600" dirty="0" smtClean="0">
                <a:solidFill>
                  <a:schemeClr val="bg1"/>
                </a:solidFill>
              </a:rPr>
              <a:t>&gt;)</a:t>
            </a:r>
            <a:r>
              <a:rPr lang="zh-CN" altLang="en-US" sz="1600" dirty="0" smtClean="0">
                <a:solidFill>
                  <a:schemeClr val="bg1"/>
                </a:solidFill>
              </a:rPr>
              <a:t>；</a:t>
            </a:r>
            <a:endParaRPr lang="en-US" altLang="zh-CN" sz="1600" dirty="0" smtClean="0">
              <a:solidFill>
                <a:schemeClr val="bg1"/>
              </a:solidFill>
            </a:endParaRPr>
          </a:p>
          <a:p>
            <a:pPr marL="742950" lvl="1" indent="-285750">
              <a:lnSpc>
                <a:spcPct val="150000"/>
              </a:lnSpc>
              <a:buFont typeface="Wingdings" panose="05000000000000000000" pitchFamily="2" charset="2"/>
              <a:buChar char="p"/>
            </a:pPr>
            <a:r>
              <a:rPr lang="zh-CN" altLang="en-US" sz="1600" dirty="0" smtClean="0">
                <a:solidFill>
                  <a:schemeClr val="bg1"/>
                </a:solidFill>
              </a:rPr>
              <a:t>节点 </a:t>
            </a:r>
            <a:r>
              <a:rPr lang="en-US" altLang="zh-CN" sz="1600" dirty="0" smtClean="0">
                <a:solidFill>
                  <a:schemeClr val="bg1"/>
                </a:solidFill>
              </a:rPr>
              <a:t>P </a:t>
            </a:r>
            <a:r>
              <a:rPr lang="zh-CN" altLang="en-US" sz="1600" dirty="0" smtClean="0">
                <a:solidFill>
                  <a:schemeClr val="bg1"/>
                </a:solidFill>
              </a:rPr>
              <a:t>周期性地从部分视图中选择节点 </a:t>
            </a:r>
            <a:r>
              <a:rPr lang="en-US" altLang="zh-CN" sz="1600" dirty="0" smtClean="0">
                <a:solidFill>
                  <a:schemeClr val="bg1"/>
                </a:solidFill>
              </a:rPr>
              <a:t>Q</a:t>
            </a:r>
            <a:r>
              <a:rPr lang="zh-CN" altLang="en-US" sz="1600" dirty="0" smtClean="0">
                <a:solidFill>
                  <a:schemeClr val="bg1"/>
                </a:solidFill>
              </a:rPr>
              <a:t>， 并且交换信息；</a:t>
            </a:r>
            <a:endParaRPr lang="en-US" altLang="zh-CN" sz="1600" dirty="0">
              <a:solidFill>
                <a:schemeClr val="bg1"/>
              </a:solidFill>
            </a:endParaRPr>
          </a:p>
        </p:txBody>
      </p:sp>
    </p:spTree>
    <p:extLst>
      <p:ext uri="{BB962C8B-B14F-4D97-AF65-F5344CB8AC3E}">
        <p14:creationId xmlns:p14="http://schemas.microsoft.com/office/powerpoint/2010/main" val="14793005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非结构的点对点系统</a:t>
            </a:r>
            <a:endParaRPr kumimoji="1" lang="zh-CN" altLang="en-US" b="1" dirty="0">
              <a:solidFill>
                <a:schemeClr val="bg1"/>
              </a:solidFill>
              <a:latin typeface="宋体"/>
              <a:ea typeface="宋体"/>
              <a:cs typeface="宋体"/>
            </a:endParaRPr>
          </a:p>
        </p:txBody>
      </p:sp>
      <p:sp>
        <p:nvSpPr>
          <p:cNvPr id="3" name="矩形 2"/>
          <p:cNvSpPr/>
          <p:nvPr/>
        </p:nvSpPr>
        <p:spPr>
          <a:xfrm>
            <a:off x="188640" y="1131590"/>
            <a:ext cx="6442789" cy="1200329"/>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sz="1600" b="1" dirty="0" smtClean="0">
                <a:solidFill>
                  <a:schemeClr val="bg1"/>
                </a:solidFill>
              </a:rPr>
              <a:t>部分视图构造</a:t>
            </a:r>
            <a:endParaRPr lang="en-US" altLang="zh-CN" sz="1600" dirty="0">
              <a:solidFill>
                <a:schemeClr val="bg1"/>
              </a:solidFill>
            </a:endParaRPr>
          </a:p>
          <a:p>
            <a:pPr>
              <a:lnSpc>
                <a:spcPct val="150000"/>
              </a:lnSpc>
            </a:pPr>
            <a:r>
              <a:rPr lang="en-US" altLang="zh-CN" sz="1600" b="1" dirty="0">
                <a:solidFill>
                  <a:schemeClr val="bg1"/>
                </a:solidFill>
              </a:rPr>
              <a:t> </a:t>
            </a:r>
            <a:r>
              <a:rPr lang="en-US" altLang="zh-CN" sz="1600" b="1" dirty="0" smtClean="0">
                <a:solidFill>
                  <a:schemeClr val="bg1"/>
                </a:solidFill>
              </a:rPr>
              <a:t>     </a:t>
            </a:r>
            <a:r>
              <a:rPr lang="zh-CN" altLang="en-US" sz="1600" b="1" dirty="0" smtClean="0">
                <a:solidFill>
                  <a:schemeClr val="bg1"/>
                </a:solidFill>
              </a:rPr>
              <a:t>主动进程推送到对等节点 </a:t>
            </a:r>
            <a:r>
              <a:rPr lang="en-US" altLang="zh-CN" sz="1600" b="1" dirty="0" smtClean="0">
                <a:solidFill>
                  <a:schemeClr val="bg1"/>
                </a:solidFill>
              </a:rPr>
              <a:t>c/2 + 1 </a:t>
            </a:r>
            <a:r>
              <a:rPr lang="zh-CN" altLang="en-US" sz="1600" b="1" dirty="0" smtClean="0">
                <a:solidFill>
                  <a:schemeClr val="bg1"/>
                </a:solidFill>
              </a:rPr>
              <a:t>个表项；被动进程推送同样数</a:t>
            </a:r>
            <a:endParaRPr lang="en-US" altLang="zh-CN" sz="1600" b="1" dirty="0" smtClean="0">
              <a:solidFill>
                <a:schemeClr val="bg1"/>
              </a:solidFill>
            </a:endParaRPr>
          </a:p>
          <a:p>
            <a:pPr>
              <a:lnSpc>
                <a:spcPct val="150000"/>
              </a:lnSpc>
            </a:pPr>
            <a:r>
              <a:rPr lang="zh-CN" altLang="en-US" sz="1600" b="1" dirty="0" smtClean="0">
                <a:solidFill>
                  <a:schemeClr val="bg1"/>
                </a:solidFill>
              </a:rPr>
              <a:t>量的表项给对等节点。</a:t>
            </a:r>
            <a:endParaRPr lang="en-US" altLang="zh-CN" sz="1600" b="1" dirty="0" smtClean="0">
              <a:solidFill>
                <a:schemeClr val="bg1"/>
              </a:solidFill>
            </a:endParaRPr>
          </a:p>
        </p:txBody>
      </p:sp>
      <p:pic>
        <p:nvPicPr>
          <p:cNvPr id="4" name="图片 3"/>
          <p:cNvPicPr>
            <a:picLocks noChangeAspect="1"/>
          </p:cNvPicPr>
          <p:nvPr/>
        </p:nvPicPr>
        <p:blipFill>
          <a:blip r:embed="rId2"/>
          <a:stretch>
            <a:fillRect/>
          </a:stretch>
        </p:blipFill>
        <p:spPr>
          <a:xfrm>
            <a:off x="317120" y="2331919"/>
            <a:ext cx="2817642" cy="2451454"/>
          </a:xfrm>
          <a:prstGeom prst="rect">
            <a:avLst/>
          </a:prstGeom>
        </p:spPr>
      </p:pic>
      <p:pic>
        <p:nvPicPr>
          <p:cNvPr id="5" name="图片 4"/>
          <p:cNvPicPr>
            <a:picLocks noChangeAspect="1"/>
          </p:cNvPicPr>
          <p:nvPr/>
        </p:nvPicPr>
        <p:blipFill>
          <a:blip r:embed="rId3"/>
          <a:stretch>
            <a:fillRect/>
          </a:stretch>
        </p:blipFill>
        <p:spPr>
          <a:xfrm>
            <a:off x="3263242" y="2314702"/>
            <a:ext cx="3169785" cy="2451454"/>
          </a:xfrm>
          <a:prstGeom prst="rect">
            <a:avLst/>
          </a:prstGeom>
        </p:spPr>
      </p:pic>
    </p:spTree>
    <p:extLst>
      <p:ext uri="{BB962C8B-B14F-4D97-AF65-F5344CB8AC3E}">
        <p14:creationId xmlns:p14="http://schemas.microsoft.com/office/powerpoint/2010/main" val="11776971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非结构的点对点系统</a:t>
            </a:r>
            <a:endParaRPr kumimoji="1" lang="zh-CN" altLang="en-US" b="1" dirty="0">
              <a:solidFill>
                <a:schemeClr val="bg1"/>
              </a:solidFill>
              <a:latin typeface="宋体"/>
              <a:ea typeface="宋体"/>
              <a:cs typeface="宋体"/>
            </a:endParaRPr>
          </a:p>
        </p:txBody>
      </p:sp>
      <p:sp>
        <p:nvSpPr>
          <p:cNvPr id="3" name="矩形 2"/>
          <p:cNvSpPr/>
          <p:nvPr/>
        </p:nvSpPr>
        <p:spPr>
          <a:xfrm>
            <a:off x="116632" y="1275606"/>
            <a:ext cx="6552728" cy="415498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1600" b="1" dirty="0" smtClean="0">
                <a:solidFill>
                  <a:schemeClr val="bg1"/>
                </a:solidFill>
              </a:rPr>
              <a:t>P2P</a:t>
            </a:r>
            <a:r>
              <a:rPr lang="zh-CN" altLang="en-US" sz="1600" b="1" dirty="0" smtClean="0">
                <a:solidFill>
                  <a:schemeClr val="bg1"/>
                </a:solidFill>
              </a:rPr>
              <a:t>系统数据搜索方式</a:t>
            </a:r>
            <a:endParaRPr lang="en-US" altLang="zh-CN" sz="1600" dirty="0">
              <a:solidFill>
                <a:schemeClr val="bg1"/>
              </a:solidFill>
            </a:endParaRPr>
          </a:p>
          <a:p>
            <a:pPr marL="742950" lvl="1" indent="-285750">
              <a:lnSpc>
                <a:spcPct val="150000"/>
              </a:lnSpc>
              <a:buFont typeface="Wingdings" panose="05000000000000000000" pitchFamily="2" charset="2"/>
              <a:buChar char="p"/>
            </a:pPr>
            <a:r>
              <a:rPr lang="zh-CN" altLang="en-US" sz="1600" b="1" dirty="0">
                <a:solidFill>
                  <a:srgbClr val="FFC000"/>
                </a:solidFill>
              </a:rPr>
              <a:t>泛</a:t>
            </a:r>
            <a:r>
              <a:rPr lang="zh-CN" altLang="en-US" sz="1600" b="1" dirty="0" smtClean="0">
                <a:solidFill>
                  <a:srgbClr val="FFC000"/>
                </a:solidFill>
              </a:rPr>
              <a:t>洪方式</a:t>
            </a:r>
            <a:endParaRPr lang="en-US" altLang="zh-CN" sz="1600" b="1" dirty="0" smtClean="0">
              <a:solidFill>
                <a:srgbClr val="FFC000"/>
              </a:solidFill>
            </a:endParaRPr>
          </a:p>
          <a:p>
            <a:pPr lvl="1">
              <a:lnSpc>
                <a:spcPct val="150000"/>
              </a:lnSpc>
            </a:pPr>
            <a:r>
              <a:rPr lang="en-US" altLang="zh-CN" sz="1600" b="1" dirty="0">
                <a:solidFill>
                  <a:schemeClr val="bg1"/>
                </a:solidFill>
              </a:rPr>
              <a:t> </a:t>
            </a:r>
            <a:r>
              <a:rPr lang="en-US" altLang="zh-CN" sz="1600" b="1" dirty="0" smtClean="0">
                <a:solidFill>
                  <a:schemeClr val="bg1"/>
                </a:solidFill>
              </a:rPr>
              <a:t>     </a:t>
            </a:r>
            <a:r>
              <a:rPr lang="zh-CN" altLang="en-US" sz="1600" b="1" dirty="0" smtClean="0">
                <a:solidFill>
                  <a:schemeClr val="bg1"/>
                </a:solidFill>
              </a:rPr>
              <a:t>请求发出节点 </a:t>
            </a:r>
            <a:r>
              <a:rPr lang="en-US" altLang="zh-CN" sz="1600" b="1" dirty="0" smtClean="0">
                <a:solidFill>
                  <a:schemeClr val="bg1"/>
                </a:solidFill>
              </a:rPr>
              <a:t>u </a:t>
            </a:r>
            <a:r>
              <a:rPr lang="zh-CN" altLang="en-US" sz="1600" b="1" dirty="0" smtClean="0">
                <a:solidFill>
                  <a:schemeClr val="bg1"/>
                </a:solidFill>
              </a:rPr>
              <a:t>会其向其所有邻居节点发出数据搜索请求。 如果之前已收到节点请求，则请求会被忽略。否则，节点会在本查找数据项。 请求会迭代传递下去。（</a:t>
            </a:r>
            <a:r>
              <a:rPr lang="zh-CN" altLang="en-US" sz="1600" b="1" dirty="0" smtClean="0">
                <a:solidFill>
                  <a:srgbClr val="FFC000"/>
                </a:solidFill>
              </a:rPr>
              <a:t>有</a:t>
            </a:r>
            <a:r>
              <a:rPr lang="en-US" altLang="zh-CN" sz="1600" b="1" dirty="0" smtClean="0">
                <a:solidFill>
                  <a:srgbClr val="FFC000"/>
                </a:solidFill>
              </a:rPr>
              <a:t>TTL</a:t>
            </a:r>
            <a:r>
              <a:rPr lang="zh-CN" altLang="en-US" sz="1600" b="1" dirty="0" smtClean="0">
                <a:solidFill>
                  <a:srgbClr val="FFC000"/>
                </a:solidFill>
              </a:rPr>
              <a:t>限制、通信代价高</a:t>
            </a:r>
            <a:r>
              <a:rPr lang="zh-CN" altLang="en-US" sz="1600" b="1" dirty="0" smtClean="0">
                <a:solidFill>
                  <a:schemeClr val="bg1"/>
                </a:solidFill>
              </a:rPr>
              <a:t>）</a:t>
            </a:r>
            <a:endParaRPr lang="en-US" altLang="zh-CN" sz="1600" b="1" dirty="0" smtClean="0">
              <a:solidFill>
                <a:schemeClr val="bg1"/>
              </a:solidFill>
            </a:endParaRPr>
          </a:p>
          <a:p>
            <a:pPr marL="742950" lvl="1" indent="-285750">
              <a:lnSpc>
                <a:spcPct val="150000"/>
              </a:lnSpc>
              <a:buFont typeface="Wingdings" panose="05000000000000000000" pitchFamily="2" charset="2"/>
              <a:buChar char="p"/>
            </a:pPr>
            <a:r>
              <a:rPr lang="zh-CN" altLang="en-US" sz="1600" b="1" dirty="0">
                <a:solidFill>
                  <a:srgbClr val="FFC000"/>
                </a:solidFill>
              </a:rPr>
              <a:t>随机</a:t>
            </a:r>
            <a:r>
              <a:rPr lang="zh-CN" altLang="en-US" sz="1600" b="1" dirty="0" smtClean="0">
                <a:solidFill>
                  <a:srgbClr val="FFC000"/>
                </a:solidFill>
              </a:rPr>
              <a:t>游走</a:t>
            </a:r>
            <a:endParaRPr lang="en-US" altLang="zh-CN" sz="1600" b="1" dirty="0" smtClean="0">
              <a:solidFill>
                <a:srgbClr val="FFC000"/>
              </a:solidFill>
            </a:endParaRPr>
          </a:p>
          <a:p>
            <a:pPr lvl="1">
              <a:lnSpc>
                <a:spcPct val="150000"/>
              </a:lnSpc>
            </a:pPr>
            <a:r>
              <a:rPr lang="en-US" altLang="zh-CN" sz="1600" b="1" dirty="0" smtClean="0">
                <a:solidFill>
                  <a:schemeClr val="bg1"/>
                </a:solidFill>
              </a:rPr>
              <a:t>       </a:t>
            </a:r>
            <a:r>
              <a:rPr lang="zh-CN" altLang="en-US" sz="1600" b="1" dirty="0" smtClean="0">
                <a:solidFill>
                  <a:schemeClr val="bg1"/>
                </a:solidFill>
              </a:rPr>
              <a:t>请求发出节点 </a:t>
            </a:r>
            <a:r>
              <a:rPr lang="en-US" altLang="zh-CN" sz="1600" b="1" dirty="0" smtClean="0">
                <a:solidFill>
                  <a:schemeClr val="bg1"/>
                </a:solidFill>
              </a:rPr>
              <a:t>u </a:t>
            </a:r>
            <a:r>
              <a:rPr lang="zh-CN" altLang="en-US" sz="1600" b="1" dirty="0" smtClean="0">
                <a:solidFill>
                  <a:schemeClr val="bg1"/>
                </a:solidFill>
              </a:rPr>
              <a:t>从其邻居节点中随机选择一个节点，然后进行本地搜索。如果没有完成，继续从其邻居节点中选择一个随机节点向下进行。 （需要一种停止机制）</a:t>
            </a:r>
            <a:r>
              <a:rPr lang="en-US" altLang="zh-CN" sz="1600" b="1" dirty="0" smtClean="0">
                <a:solidFill>
                  <a:schemeClr val="bg1"/>
                </a:solidFill>
              </a:rPr>
              <a:t> </a:t>
            </a:r>
          </a:p>
          <a:p>
            <a:pPr marL="742950" lvl="1" indent="-285750">
              <a:lnSpc>
                <a:spcPct val="150000"/>
              </a:lnSpc>
              <a:buFont typeface="Wingdings" panose="05000000000000000000" pitchFamily="2" charset="2"/>
              <a:buChar char="p"/>
            </a:pPr>
            <a:endParaRPr lang="en-US" altLang="zh-CN" sz="1600" b="1" dirty="0" smtClean="0">
              <a:solidFill>
                <a:schemeClr val="bg1"/>
              </a:solidFill>
            </a:endParaRPr>
          </a:p>
          <a:p>
            <a:pPr lvl="1">
              <a:lnSpc>
                <a:spcPct val="150000"/>
              </a:lnSpc>
            </a:pPr>
            <a:r>
              <a:rPr lang="en-US" altLang="zh-CN" sz="1600" b="1" dirty="0">
                <a:solidFill>
                  <a:schemeClr val="bg1"/>
                </a:solidFill>
              </a:rPr>
              <a:t> </a:t>
            </a:r>
            <a:r>
              <a:rPr lang="en-US" altLang="zh-CN" sz="1600" b="1" dirty="0" smtClean="0">
                <a:solidFill>
                  <a:schemeClr val="bg1"/>
                </a:solidFill>
              </a:rPr>
              <a:t>      </a:t>
            </a:r>
          </a:p>
        </p:txBody>
      </p:sp>
    </p:spTree>
    <p:extLst>
      <p:ext uri="{BB962C8B-B14F-4D97-AF65-F5344CB8AC3E}">
        <p14:creationId xmlns:p14="http://schemas.microsoft.com/office/powerpoint/2010/main" val="42659616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覆盖网络拓扑管理</a:t>
            </a:r>
            <a:endParaRPr kumimoji="1" lang="zh-CN" altLang="en-US" b="1" dirty="0">
              <a:solidFill>
                <a:schemeClr val="bg1"/>
              </a:solidFill>
              <a:latin typeface="宋体"/>
              <a:ea typeface="宋体"/>
              <a:cs typeface="宋体"/>
            </a:endParaRPr>
          </a:p>
        </p:txBody>
      </p:sp>
      <p:sp>
        <p:nvSpPr>
          <p:cNvPr id="3" name="圆角矩形 2"/>
          <p:cNvSpPr/>
          <p:nvPr/>
        </p:nvSpPr>
        <p:spPr>
          <a:xfrm>
            <a:off x="332657" y="1203598"/>
            <a:ext cx="6264696" cy="1224136"/>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50000"/>
              </a:lnSpc>
              <a:buFont typeface="Wingdings" panose="05000000000000000000" pitchFamily="2" charset="2"/>
              <a:buChar char="Ø"/>
            </a:pPr>
            <a:r>
              <a:rPr lang="zh-CN" altLang="en-US" sz="1600" b="1" dirty="0" smtClean="0">
                <a:solidFill>
                  <a:schemeClr val="tx1"/>
                </a:solidFill>
              </a:rPr>
              <a:t>核心思想 （两层方法）：</a:t>
            </a:r>
            <a:endParaRPr lang="en-US" altLang="zh-CN" sz="1600" b="1" dirty="0" smtClean="0">
              <a:solidFill>
                <a:schemeClr val="tx1"/>
              </a:solidFill>
            </a:endParaRPr>
          </a:p>
          <a:p>
            <a:pPr marL="742950" lvl="2" indent="-285750">
              <a:lnSpc>
                <a:spcPct val="150000"/>
              </a:lnSpc>
              <a:buFont typeface="Wingdings" panose="05000000000000000000" pitchFamily="2" charset="2"/>
              <a:buChar char="p"/>
            </a:pPr>
            <a:r>
              <a:rPr lang="en-US" altLang="zh-CN" sz="1600" b="1" dirty="0">
                <a:solidFill>
                  <a:schemeClr val="tx1"/>
                </a:solidFill>
              </a:rPr>
              <a:t> </a:t>
            </a:r>
            <a:r>
              <a:rPr lang="zh-CN" altLang="en-US" sz="1600" dirty="0" smtClean="0">
                <a:solidFill>
                  <a:schemeClr val="tx1"/>
                </a:solidFill>
              </a:rPr>
              <a:t>在最底层维护随机的部分视图；</a:t>
            </a:r>
            <a:endParaRPr lang="en-US" altLang="zh-CN" sz="1600" dirty="0" smtClean="0">
              <a:solidFill>
                <a:schemeClr val="tx1"/>
              </a:solidFill>
            </a:endParaRPr>
          </a:p>
          <a:p>
            <a:pPr marL="742950" lvl="2" indent="-285750">
              <a:lnSpc>
                <a:spcPct val="150000"/>
              </a:lnSpc>
              <a:buFont typeface="Wingdings" panose="05000000000000000000" pitchFamily="2" charset="2"/>
              <a:buChar char="p"/>
            </a:pPr>
            <a:r>
              <a:rPr lang="en-US" altLang="zh-CN" sz="1600" dirty="0">
                <a:solidFill>
                  <a:schemeClr val="tx1"/>
                </a:solidFill>
              </a:rPr>
              <a:t> </a:t>
            </a:r>
            <a:r>
              <a:rPr lang="zh-CN" altLang="en-US" sz="1600" dirty="0" smtClean="0">
                <a:solidFill>
                  <a:schemeClr val="tx1"/>
                </a:solidFill>
              </a:rPr>
              <a:t>在较高层的部分视图上进行表项选择； </a:t>
            </a:r>
            <a:endParaRPr lang="en-US" altLang="zh-CN" sz="1600" dirty="0" smtClean="0">
              <a:solidFill>
                <a:schemeClr val="tx1"/>
              </a:solidFill>
            </a:endParaRPr>
          </a:p>
        </p:txBody>
      </p:sp>
      <p:pic>
        <p:nvPicPr>
          <p:cNvPr id="4" name="图片 3"/>
          <p:cNvPicPr>
            <a:picLocks noChangeAspect="1"/>
          </p:cNvPicPr>
          <p:nvPr/>
        </p:nvPicPr>
        <p:blipFill>
          <a:blip r:embed="rId3"/>
          <a:stretch>
            <a:fillRect/>
          </a:stretch>
        </p:blipFill>
        <p:spPr>
          <a:xfrm>
            <a:off x="700710" y="2488985"/>
            <a:ext cx="5608610" cy="2459029"/>
          </a:xfrm>
          <a:prstGeom prst="rect">
            <a:avLst/>
          </a:prstGeom>
        </p:spPr>
      </p:pic>
    </p:spTree>
    <p:extLst>
      <p:ext uri="{BB962C8B-B14F-4D97-AF65-F5344CB8AC3E}">
        <p14:creationId xmlns:p14="http://schemas.microsoft.com/office/powerpoint/2010/main" val="3133415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覆盖网络拓扑管理</a:t>
            </a:r>
            <a:endParaRPr kumimoji="1" lang="zh-CN" altLang="en-US" b="1" dirty="0">
              <a:solidFill>
                <a:schemeClr val="bg1"/>
              </a:solidFill>
              <a:latin typeface="宋体"/>
              <a:ea typeface="宋体"/>
              <a:cs typeface="宋体"/>
            </a:endParaRPr>
          </a:p>
        </p:txBody>
      </p:sp>
      <p:sp>
        <p:nvSpPr>
          <p:cNvPr id="3" name="圆角矩形 2"/>
          <p:cNvSpPr/>
          <p:nvPr/>
        </p:nvSpPr>
        <p:spPr>
          <a:xfrm>
            <a:off x="332657" y="1203598"/>
            <a:ext cx="6264696" cy="1368152"/>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50000"/>
              </a:lnSpc>
              <a:buFont typeface="Wingdings" panose="05000000000000000000" pitchFamily="2" charset="2"/>
              <a:buChar char="Ø"/>
            </a:pPr>
            <a:r>
              <a:rPr lang="zh-CN" altLang="en-US" sz="1600" b="1" dirty="0" smtClean="0">
                <a:solidFill>
                  <a:schemeClr val="tx1"/>
                </a:solidFill>
              </a:rPr>
              <a:t>样例：</a:t>
            </a:r>
            <a:endParaRPr lang="en-US" altLang="zh-CN" sz="1600" b="1" dirty="0" smtClean="0">
              <a:solidFill>
                <a:schemeClr val="tx1"/>
              </a:solidFill>
            </a:endParaRPr>
          </a:p>
          <a:p>
            <a:pPr marL="0" lvl="1">
              <a:lnSpc>
                <a:spcPct val="150000"/>
              </a:lnSpc>
            </a:pPr>
            <a:r>
              <a:rPr lang="en-US" altLang="zh-CN" sz="1600" dirty="0" smtClean="0">
                <a:solidFill>
                  <a:schemeClr val="tx1"/>
                </a:solidFill>
              </a:rPr>
              <a:t>     </a:t>
            </a:r>
            <a:r>
              <a:rPr lang="zh-CN" altLang="en-US" sz="1600" dirty="0" smtClean="0">
                <a:solidFill>
                  <a:schemeClr val="tx1"/>
                </a:solidFill>
              </a:rPr>
              <a:t>给定一个大小为 </a:t>
            </a:r>
            <a:r>
              <a:rPr lang="en-US" altLang="zh-CN" sz="1600" dirty="0" smtClean="0">
                <a:solidFill>
                  <a:schemeClr val="tx1"/>
                </a:solidFill>
              </a:rPr>
              <a:t>N x N </a:t>
            </a:r>
            <a:r>
              <a:rPr lang="zh-CN" altLang="en-US" sz="1600" dirty="0" smtClean="0">
                <a:solidFill>
                  <a:schemeClr val="tx1"/>
                </a:solidFill>
              </a:rPr>
              <a:t>的逻辑网格， 每个节点维护一个含有 </a:t>
            </a:r>
            <a:r>
              <a:rPr lang="en-US" altLang="zh-CN" sz="1600" dirty="0" smtClean="0">
                <a:solidFill>
                  <a:schemeClr val="tx1"/>
                </a:solidFill>
              </a:rPr>
              <a:t>c </a:t>
            </a:r>
            <a:r>
              <a:rPr lang="zh-CN" altLang="en-US" sz="1600" dirty="0" smtClean="0">
                <a:solidFill>
                  <a:schemeClr val="tx1"/>
                </a:solidFill>
              </a:rPr>
              <a:t>个最近邻节点的列表。 节点</a:t>
            </a:r>
            <a:r>
              <a:rPr lang="en-US" altLang="zh-CN" sz="1600" dirty="0" smtClean="0">
                <a:solidFill>
                  <a:schemeClr val="tx1"/>
                </a:solidFill>
              </a:rPr>
              <a:t>(a1, a2) </a:t>
            </a:r>
            <a:r>
              <a:rPr lang="zh-CN" altLang="en-US" sz="1600" dirty="0" smtClean="0">
                <a:solidFill>
                  <a:schemeClr val="tx1"/>
                </a:solidFill>
              </a:rPr>
              <a:t>和 </a:t>
            </a:r>
            <a:r>
              <a:rPr lang="en-US" altLang="zh-CN" sz="1600" dirty="0" smtClean="0">
                <a:solidFill>
                  <a:schemeClr val="tx1"/>
                </a:solidFill>
              </a:rPr>
              <a:t>(b1, b2)</a:t>
            </a:r>
            <a:r>
              <a:rPr lang="zh-CN" altLang="en-US" sz="1600" dirty="0" smtClean="0">
                <a:solidFill>
                  <a:schemeClr val="tx1"/>
                </a:solidFill>
              </a:rPr>
              <a:t>之间的距离定义为：</a:t>
            </a:r>
            <a:r>
              <a:rPr lang="en-US" altLang="zh-CN" sz="1600" dirty="0" smtClean="0">
                <a:solidFill>
                  <a:schemeClr val="tx1"/>
                </a:solidFill>
              </a:rPr>
              <a:t>d1 + d2</a:t>
            </a:r>
            <a:r>
              <a:rPr lang="zh-CN" altLang="en-US" sz="1600" dirty="0" smtClean="0">
                <a:solidFill>
                  <a:schemeClr val="tx1"/>
                </a:solidFill>
              </a:rPr>
              <a:t>，且</a:t>
            </a:r>
            <a:r>
              <a:rPr lang="en-US" altLang="zh-CN" sz="1600" dirty="0" smtClean="0">
                <a:solidFill>
                  <a:schemeClr val="tx1"/>
                </a:solidFill>
              </a:rPr>
              <a:t>di=min(N-|</a:t>
            </a:r>
            <a:r>
              <a:rPr lang="en-US" altLang="zh-CN" sz="1600" dirty="0" err="1" smtClean="0">
                <a:solidFill>
                  <a:schemeClr val="tx1"/>
                </a:solidFill>
              </a:rPr>
              <a:t>ai</a:t>
            </a:r>
            <a:r>
              <a:rPr lang="en-US" altLang="zh-CN" sz="1600" dirty="0" smtClean="0">
                <a:solidFill>
                  <a:schemeClr val="tx1"/>
                </a:solidFill>
              </a:rPr>
              <a:t>- bi|, |</a:t>
            </a:r>
            <a:r>
              <a:rPr lang="en-US" altLang="zh-CN" sz="1600" dirty="0" err="1" smtClean="0">
                <a:solidFill>
                  <a:schemeClr val="tx1"/>
                </a:solidFill>
              </a:rPr>
              <a:t>ai</a:t>
            </a:r>
            <a:r>
              <a:rPr lang="en-US" altLang="zh-CN" sz="1600" dirty="0" smtClean="0">
                <a:solidFill>
                  <a:schemeClr val="tx1"/>
                </a:solidFill>
              </a:rPr>
              <a:t>-bi|)</a:t>
            </a:r>
            <a:r>
              <a:rPr lang="zh-CN" altLang="en-US" sz="1600" dirty="0" smtClean="0">
                <a:solidFill>
                  <a:schemeClr val="tx1"/>
                </a:solidFill>
              </a:rPr>
              <a:t>。 </a:t>
            </a:r>
            <a:endParaRPr lang="en-US" altLang="zh-CN" sz="1600" dirty="0" smtClean="0">
              <a:solidFill>
                <a:schemeClr val="tx1"/>
              </a:solidFill>
            </a:endParaRPr>
          </a:p>
        </p:txBody>
      </p:sp>
      <p:pic>
        <p:nvPicPr>
          <p:cNvPr id="5" name="图片 4"/>
          <p:cNvPicPr>
            <a:picLocks noChangeAspect="1"/>
          </p:cNvPicPr>
          <p:nvPr/>
        </p:nvPicPr>
        <p:blipFill>
          <a:blip r:embed="rId3"/>
          <a:stretch>
            <a:fillRect/>
          </a:stretch>
        </p:blipFill>
        <p:spPr>
          <a:xfrm>
            <a:off x="764704" y="2643758"/>
            <a:ext cx="5544616" cy="2316559"/>
          </a:xfrm>
          <a:prstGeom prst="rect">
            <a:avLst/>
          </a:prstGeom>
        </p:spPr>
      </p:pic>
    </p:spTree>
    <p:extLst>
      <p:ext uri="{BB962C8B-B14F-4D97-AF65-F5344CB8AC3E}">
        <p14:creationId xmlns:p14="http://schemas.microsoft.com/office/powerpoint/2010/main" val="547722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超级对等节点</a:t>
            </a:r>
            <a:endParaRPr kumimoji="1" lang="zh-CN" altLang="en-US" b="1" dirty="0">
              <a:solidFill>
                <a:schemeClr val="bg1"/>
              </a:solidFill>
              <a:latin typeface="宋体"/>
              <a:ea typeface="宋体"/>
              <a:cs typeface="宋体"/>
            </a:endParaRPr>
          </a:p>
        </p:txBody>
      </p:sp>
      <p:sp>
        <p:nvSpPr>
          <p:cNvPr id="5" name="圆角矩形 4"/>
          <p:cNvSpPr/>
          <p:nvPr/>
        </p:nvSpPr>
        <p:spPr>
          <a:xfrm>
            <a:off x="332656" y="1491630"/>
            <a:ext cx="6264696" cy="1368152"/>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50000"/>
              </a:lnSpc>
              <a:buFont typeface="Wingdings" panose="05000000000000000000" pitchFamily="2" charset="2"/>
              <a:buChar char="Ø"/>
            </a:pPr>
            <a:r>
              <a:rPr lang="zh-CN" altLang="en-US" sz="1600" b="1" dirty="0">
                <a:solidFill>
                  <a:schemeClr val="tx1"/>
                </a:solidFill>
              </a:rPr>
              <a:t>核心</a:t>
            </a:r>
            <a:r>
              <a:rPr lang="zh-CN" altLang="en-US" sz="1600" b="1" dirty="0" smtClean="0">
                <a:solidFill>
                  <a:schemeClr val="tx1"/>
                </a:solidFill>
              </a:rPr>
              <a:t>思想：</a:t>
            </a:r>
            <a:endParaRPr lang="en-US" altLang="zh-CN" sz="1600" b="1" dirty="0" smtClean="0">
              <a:solidFill>
                <a:schemeClr val="tx1"/>
              </a:solidFill>
            </a:endParaRPr>
          </a:p>
          <a:p>
            <a:pPr marL="742950" lvl="2" indent="-285750">
              <a:lnSpc>
                <a:spcPct val="150000"/>
              </a:lnSpc>
              <a:buFont typeface="Wingdings" panose="05000000000000000000" pitchFamily="2" charset="2"/>
              <a:buChar char="p"/>
            </a:pPr>
            <a:r>
              <a:rPr lang="zh-CN" altLang="en-US" sz="1600" dirty="0" smtClean="0">
                <a:solidFill>
                  <a:schemeClr val="tx1"/>
                </a:solidFill>
              </a:rPr>
              <a:t>非结构化的点对点系统中，数据项的定位非常困难；</a:t>
            </a:r>
            <a:endParaRPr lang="en-US" altLang="zh-CN" sz="1600" dirty="0" smtClean="0">
              <a:solidFill>
                <a:schemeClr val="tx1"/>
              </a:solidFill>
            </a:endParaRPr>
          </a:p>
          <a:p>
            <a:pPr marL="742950" lvl="2" indent="-285750">
              <a:lnSpc>
                <a:spcPct val="150000"/>
              </a:lnSpc>
              <a:buFont typeface="Wingdings" panose="05000000000000000000" pitchFamily="2" charset="2"/>
              <a:buChar char="p"/>
            </a:pPr>
            <a:r>
              <a:rPr lang="zh-CN" altLang="en-US" sz="1600" dirty="0" smtClean="0">
                <a:solidFill>
                  <a:schemeClr val="tx1"/>
                </a:solidFill>
              </a:rPr>
              <a:t>打破点对点网络的对称性；</a:t>
            </a:r>
            <a:endParaRPr lang="en-US" altLang="zh-CN" sz="1600" dirty="0" smtClean="0">
              <a:solidFill>
                <a:schemeClr val="tx1"/>
              </a:solidFill>
            </a:endParaRPr>
          </a:p>
          <a:p>
            <a:pPr marL="742950" lvl="2" indent="-285750">
              <a:lnSpc>
                <a:spcPct val="150000"/>
              </a:lnSpc>
              <a:buFont typeface="Wingdings" panose="05000000000000000000" pitchFamily="2" charset="2"/>
              <a:buChar char="p"/>
            </a:pPr>
            <a:r>
              <a:rPr lang="zh-CN" altLang="en-US" sz="1600" dirty="0" smtClean="0">
                <a:solidFill>
                  <a:schemeClr val="tx1"/>
                </a:solidFill>
              </a:rPr>
              <a:t>设置代理程序；</a:t>
            </a:r>
            <a:r>
              <a:rPr lang="en-US" altLang="zh-CN" sz="1600" dirty="0" smtClean="0">
                <a:solidFill>
                  <a:schemeClr val="tx1"/>
                </a:solidFill>
              </a:rPr>
              <a:t> </a:t>
            </a:r>
          </a:p>
        </p:txBody>
      </p:sp>
      <p:sp>
        <p:nvSpPr>
          <p:cNvPr id="6" name="圆角矩形 5"/>
          <p:cNvSpPr/>
          <p:nvPr/>
        </p:nvSpPr>
        <p:spPr>
          <a:xfrm>
            <a:off x="332657" y="3075806"/>
            <a:ext cx="6264696" cy="15841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50000"/>
              </a:lnSpc>
              <a:buFont typeface="Wingdings" panose="05000000000000000000" pitchFamily="2" charset="2"/>
              <a:buChar char="Ø"/>
            </a:pPr>
            <a:r>
              <a:rPr lang="zh-CN" altLang="en-US" sz="1600" b="1" dirty="0" smtClean="0">
                <a:solidFill>
                  <a:schemeClr val="tx1"/>
                </a:solidFill>
              </a:rPr>
              <a:t>超级对等节点</a:t>
            </a:r>
            <a:endParaRPr lang="en-US" altLang="zh-CN" sz="1600" b="1" dirty="0" smtClean="0">
              <a:solidFill>
                <a:schemeClr val="tx1"/>
              </a:solidFill>
            </a:endParaRPr>
          </a:p>
          <a:p>
            <a:pPr marL="742950" lvl="2" indent="-285750">
              <a:lnSpc>
                <a:spcPct val="150000"/>
              </a:lnSpc>
              <a:buFont typeface="Wingdings" panose="05000000000000000000" pitchFamily="2" charset="2"/>
              <a:buChar char="p"/>
            </a:pPr>
            <a:r>
              <a:rPr lang="zh-CN" altLang="en-US" sz="1600" dirty="0" smtClean="0">
                <a:solidFill>
                  <a:schemeClr val="tx1"/>
                </a:solidFill>
              </a:rPr>
              <a:t>维护一个索引或充当一个代理程序的节点；</a:t>
            </a:r>
            <a:endParaRPr lang="en-US" altLang="zh-CN" sz="1600" dirty="0" smtClean="0">
              <a:solidFill>
                <a:schemeClr val="tx1"/>
              </a:solidFill>
            </a:endParaRPr>
          </a:p>
          <a:p>
            <a:pPr marL="742950" lvl="2" indent="-285750">
              <a:lnSpc>
                <a:spcPct val="150000"/>
              </a:lnSpc>
              <a:buFont typeface="Wingdings" panose="05000000000000000000" pitchFamily="2" charset="2"/>
              <a:buChar char="p"/>
            </a:pPr>
            <a:r>
              <a:rPr lang="zh-CN" altLang="en-US" sz="1600" dirty="0" smtClean="0">
                <a:solidFill>
                  <a:schemeClr val="tx1"/>
                </a:solidFill>
              </a:rPr>
              <a:t>在非结构化的</a:t>
            </a:r>
            <a:r>
              <a:rPr lang="en-US" altLang="zh-CN" sz="1600" dirty="0" smtClean="0">
                <a:solidFill>
                  <a:schemeClr val="tx1"/>
                </a:solidFill>
              </a:rPr>
              <a:t>P2P</a:t>
            </a:r>
            <a:r>
              <a:rPr lang="zh-CN" altLang="en-US" sz="1600" dirty="0" smtClean="0">
                <a:solidFill>
                  <a:schemeClr val="tx1"/>
                </a:solidFill>
              </a:rPr>
              <a:t>进行搜索时，索引服务器会提高性能；</a:t>
            </a:r>
            <a:endParaRPr lang="en-US" altLang="zh-CN" sz="1600" dirty="0" smtClean="0">
              <a:solidFill>
                <a:schemeClr val="tx1"/>
              </a:solidFill>
            </a:endParaRPr>
          </a:p>
          <a:p>
            <a:pPr marL="742950" lvl="2" indent="-285750">
              <a:lnSpc>
                <a:spcPct val="150000"/>
              </a:lnSpc>
              <a:buFont typeface="Wingdings" panose="05000000000000000000" pitchFamily="2" charset="2"/>
              <a:buChar char="p"/>
            </a:pPr>
            <a:r>
              <a:rPr lang="zh-CN" altLang="en-US" sz="1600" dirty="0" smtClean="0">
                <a:solidFill>
                  <a:schemeClr val="tx1"/>
                </a:solidFill>
              </a:rPr>
              <a:t>通过代理程序可以更加有效地决定在哪里放置数据；</a:t>
            </a:r>
            <a:endParaRPr lang="en-US" altLang="zh-CN" sz="1600" dirty="0" smtClean="0">
              <a:solidFill>
                <a:schemeClr val="tx1"/>
              </a:solidFill>
            </a:endParaRPr>
          </a:p>
        </p:txBody>
      </p:sp>
    </p:spTree>
    <p:extLst>
      <p:ext uri="{BB962C8B-B14F-4D97-AF65-F5344CB8AC3E}">
        <p14:creationId xmlns:p14="http://schemas.microsoft.com/office/powerpoint/2010/main" val="41858586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超级对等节点</a:t>
            </a:r>
            <a:endParaRPr kumimoji="1" lang="zh-CN" altLang="en-US" b="1" dirty="0">
              <a:solidFill>
                <a:schemeClr val="bg1"/>
              </a:solidFill>
              <a:latin typeface="宋体"/>
              <a:ea typeface="宋体"/>
              <a:cs typeface="宋体"/>
            </a:endParaRPr>
          </a:p>
        </p:txBody>
      </p:sp>
      <p:pic>
        <p:nvPicPr>
          <p:cNvPr id="3" name="图片 2"/>
          <p:cNvPicPr>
            <a:picLocks noChangeAspect="1"/>
          </p:cNvPicPr>
          <p:nvPr/>
        </p:nvPicPr>
        <p:blipFill>
          <a:blip r:embed="rId3"/>
          <a:stretch>
            <a:fillRect/>
          </a:stretch>
        </p:blipFill>
        <p:spPr>
          <a:xfrm>
            <a:off x="1268760" y="1203598"/>
            <a:ext cx="4104456" cy="2540528"/>
          </a:xfrm>
          <a:prstGeom prst="rect">
            <a:avLst/>
          </a:prstGeom>
        </p:spPr>
      </p:pic>
      <p:sp>
        <p:nvSpPr>
          <p:cNvPr id="4" name="圆角矩形 3"/>
          <p:cNvSpPr/>
          <p:nvPr/>
        </p:nvSpPr>
        <p:spPr>
          <a:xfrm>
            <a:off x="620688" y="3867894"/>
            <a:ext cx="5544616" cy="864096"/>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50000"/>
              </a:lnSpc>
              <a:buFont typeface="Wingdings" panose="05000000000000000000" pitchFamily="2" charset="2"/>
              <a:buChar char="Ø"/>
            </a:pPr>
            <a:r>
              <a:rPr lang="zh-CN" altLang="en-US" sz="1600" b="1" dirty="0" smtClean="0">
                <a:solidFill>
                  <a:schemeClr val="tx1"/>
                </a:solidFill>
              </a:rPr>
              <a:t>超级对等节点的作用：</a:t>
            </a:r>
            <a:endParaRPr lang="en-US" altLang="zh-CN" sz="1600" b="1" dirty="0" smtClean="0">
              <a:solidFill>
                <a:schemeClr val="tx1"/>
              </a:solidFill>
            </a:endParaRPr>
          </a:p>
          <a:p>
            <a:pPr marL="0" lvl="1">
              <a:lnSpc>
                <a:spcPct val="150000"/>
              </a:lnSpc>
            </a:pPr>
            <a:r>
              <a:rPr lang="en-US" altLang="zh-CN" sz="1600" b="1" dirty="0">
                <a:solidFill>
                  <a:schemeClr val="tx1"/>
                </a:solidFill>
              </a:rPr>
              <a:t> </a:t>
            </a:r>
            <a:r>
              <a:rPr lang="en-US" altLang="zh-CN" sz="1600" b="1" dirty="0" smtClean="0">
                <a:solidFill>
                  <a:schemeClr val="tx1"/>
                </a:solidFill>
              </a:rPr>
              <a:t>     </a:t>
            </a:r>
            <a:r>
              <a:rPr lang="zh-CN" altLang="en-US" sz="1600" b="1" dirty="0" smtClean="0">
                <a:solidFill>
                  <a:schemeClr val="tx1"/>
                </a:solidFill>
              </a:rPr>
              <a:t>维护索引；  监控网络的状态；能够建立连接</a:t>
            </a:r>
            <a:endParaRPr lang="en-US" altLang="zh-CN" sz="1600" b="1" dirty="0" smtClean="0">
              <a:solidFill>
                <a:schemeClr val="tx1"/>
              </a:solidFill>
            </a:endParaRPr>
          </a:p>
        </p:txBody>
      </p:sp>
      <p:sp>
        <p:nvSpPr>
          <p:cNvPr id="5" name="圆角矩形标注 4"/>
          <p:cNvSpPr/>
          <p:nvPr/>
        </p:nvSpPr>
        <p:spPr>
          <a:xfrm>
            <a:off x="224644" y="1419622"/>
            <a:ext cx="2196244" cy="504056"/>
          </a:xfrm>
          <a:prstGeom prst="wedgeRoundRectCallout">
            <a:avLst>
              <a:gd name="adj1" fmla="val 45897"/>
              <a:gd name="adj2" fmla="val 122141"/>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t>如何选择超级节点？</a:t>
            </a:r>
            <a:endParaRPr lang="zh-CN" altLang="en-US" sz="1600" b="1" dirty="0"/>
          </a:p>
        </p:txBody>
      </p:sp>
    </p:spTree>
    <p:extLst>
      <p:ext uri="{BB962C8B-B14F-4D97-AF65-F5344CB8AC3E}">
        <p14:creationId xmlns:p14="http://schemas.microsoft.com/office/powerpoint/2010/main" val="363880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en-US" altLang="zh-CN" b="1" dirty="0" smtClean="0">
                <a:solidFill>
                  <a:schemeClr val="bg1"/>
                </a:solidFill>
                <a:latin typeface="宋体"/>
                <a:ea typeface="宋体"/>
                <a:cs typeface="宋体"/>
              </a:rPr>
              <a:t>Skype’s </a:t>
            </a:r>
            <a:r>
              <a:rPr kumimoji="1" lang="zh-CN" altLang="en-US" b="1" dirty="0" smtClean="0">
                <a:solidFill>
                  <a:schemeClr val="bg1"/>
                </a:solidFill>
                <a:latin typeface="宋体"/>
                <a:ea typeface="宋体"/>
                <a:cs typeface="宋体"/>
              </a:rPr>
              <a:t>中 </a:t>
            </a:r>
            <a:r>
              <a:rPr kumimoji="1" lang="en-US" altLang="zh-CN" b="1" dirty="0" smtClean="0">
                <a:solidFill>
                  <a:schemeClr val="bg1"/>
                </a:solidFill>
                <a:latin typeface="宋体"/>
                <a:ea typeface="宋体"/>
                <a:cs typeface="宋体"/>
              </a:rPr>
              <a:t>A </a:t>
            </a:r>
            <a:r>
              <a:rPr kumimoji="1" lang="zh-CN" altLang="en-US" b="1" dirty="0" smtClean="0">
                <a:solidFill>
                  <a:schemeClr val="bg1"/>
                </a:solidFill>
                <a:latin typeface="宋体"/>
                <a:ea typeface="宋体"/>
                <a:cs typeface="宋体"/>
              </a:rPr>
              <a:t>连接 </a:t>
            </a:r>
            <a:r>
              <a:rPr kumimoji="1" lang="en-US" altLang="zh-CN" b="1" dirty="0" smtClean="0">
                <a:solidFill>
                  <a:schemeClr val="bg1"/>
                </a:solidFill>
                <a:latin typeface="宋体"/>
                <a:ea typeface="宋体"/>
                <a:cs typeface="宋体"/>
              </a:rPr>
              <a:t>B </a:t>
            </a:r>
            <a:r>
              <a:rPr kumimoji="1" lang="zh-CN" altLang="en-US" b="1" dirty="0" smtClean="0">
                <a:solidFill>
                  <a:schemeClr val="bg1"/>
                </a:solidFill>
                <a:latin typeface="宋体"/>
                <a:ea typeface="宋体"/>
                <a:cs typeface="宋体"/>
              </a:rPr>
              <a:t>的原理</a:t>
            </a:r>
            <a:endParaRPr kumimoji="1" lang="zh-CN" altLang="en-US" b="1" dirty="0">
              <a:solidFill>
                <a:schemeClr val="bg1"/>
              </a:solidFill>
              <a:latin typeface="宋体"/>
              <a:ea typeface="宋体"/>
              <a:cs typeface="宋体"/>
            </a:endParaRPr>
          </a:p>
        </p:txBody>
      </p:sp>
      <p:sp>
        <p:nvSpPr>
          <p:cNvPr id="3" name="圆角矩形 2"/>
          <p:cNvSpPr/>
          <p:nvPr/>
        </p:nvSpPr>
        <p:spPr>
          <a:xfrm>
            <a:off x="476672" y="1203598"/>
            <a:ext cx="2736304" cy="360040"/>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50000"/>
              </a:lnSpc>
              <a:buFont typeface="Wingdings" panose="05000000000000000000" pitchFamily="2" charset="2"/>
              <a:buChar char="Ø"/>
            </a:pPr>
            <a:r>
              <a:rPr lang="en-US" altLang="zh-CN" sz="1600" b="1" dirty="0" smtClean="0">
                <a:solidFill>
                  <a:schemeClr val="tx1"/>
                </a:solidFill>
              </a:rPr>
              <a:t>A </a:t>
            </a:r>
            <a:r>
              <a:rPr lang="zh-CN" altLang="en-US" sz="1600" b="1" dirty="0" smtClean="0">
                <a:solidFill>
                  <a:schemeClr val="tx1"/>
                </a:solidFill>
              </a:rPr>
              <a:t>和 </a:t>
            </a:r>
            <a:r>
              <a:rPr lang="en-US" altLang="zh-CN" sz="1600" b="1" dirty="0" smtClean="0">
                <a:solidFill>
                  <a:schemeClr val="tx1"/>
                </a:solidFill>
              </a:rPr>
              <a:t>B </a:t>
            </a:r>
            <a:r>
              <a:rPr lang="zh-CN" altLang="en-US" sz="1600" b="1" dirty="0">
                <a:solidFill>
                  <a:schemeClr val="tx1"/>
                </a:solidFill>
              </a:rPr>
              <a:t>均</a:t>
            </a:r>
            <a:r>
              <a:rPr lang="zh-CN" altLang="en-US" sz="1600" b="1" dirty="0" smtClean="0">
                <a:solidFill>
                  <a:schemeClr val="tx1"/>
                </a:solidFill>
              </a:rPr>
              <a:t>在公共网络上</a:t>
            </a:r>
            <a:endParaRPr lang="en-US" altLang="zh-CN" sz="1600" b="1" dirty="0" smtClean="0">
              <a:solidFill>
                <a:schemeClr val="tx1"/>
              </a:solidFill>
            </a:endParaRPr>
          </a:p>
        </p:txBody>
      </p:sp>
      <p:sp>
        <p:nvSpPr>
          <p:cNvPr id="4" name="文本框 3"/>
          <p:cNvSpPr txBox="1"/>
          <p:nvPr/>
        </p:nvSpPr>
        <p:spPr>
          <a:xfrm>
            <a:off x="476672" y="1565379"/>
            <a:ext cx="6120680" cy="584775"/>
          </a:xfrm>
          <a:prstGeom prst="rect">
            <a:avLst/>
          </a:prstGeom>
          <a:noFill/>
        </p:spPr>
        <p:txBody>
          <a:bodyPr wrap="square" rtlCol="0">
            <a:spAutoFit/>
          </a:bodyPr>
          <a:lstStyle/>
          <a:p>
            <a:pPr marL="285750" indent="-285750">
              <a:buFont typeface="Wingdings" panose="05000000000000000000" pitchFamily="2" charset="2"/>
              <a:buChar char="p"/>
            </a:pPr>
            <a:r>
              <a:rPr lang="en-US" altLang="zh-CN" sz="1600" dirty="0" smtClean="0">
                <a:solidFill>
                  <a:schemeClr val="bg1"/>
                </a:solidFill>
              </a:rPr>
              <a:t>A </a:t>
            </a:r>
            <a:r>
              <a:rPr lang="zh-CN" altLang="en-US" sz="1600" dirty="0" smtClean="0">
                <a:solidFill>
                  <a:schemeClr val="bg1"/>
                </a:solidFill>
              </a:rPr>
              <a:t>和</a:t>
            </a:r>
            <a:r>
              <a:rPr lang="en-US" altLang="zh-CN" sz="1600" dirty="0" smtClean="0">
                <a:solidFill>
                  <a:schemeClr val="bg1"/>
                </a:solidFill>
              </a:rPr>
              <a:t> B </a:t>
            </a:r>
            <a:r>
              <a:rPr lang="zh-CN" altLang="en-US" sz="1600" dirty="0" smtClean="0">
                <a:solidFill>
                  <a:schemeClr val="bg1"/>
                </a:solidFill>
              </a:rPr>
              <a:t>之间建立</a:t>
            </a:r>
            <a:r>
              <a:rPr lang="en-US" altLang="zh-CN" sz="1600" dirty="0" smtClean="0">
                <a:solidFill>
                  <a:schemeClr val="bg1"/>
                </a:solidFill>
              </a:rPr>
              <a:t>TCP</a:t>
            </a:r>
            <a:r>
              <a:rPr lang="zh-CN" altLang="en-US" sz="1600" dirty="0" smtClean="0">
                <a:solidFill>
                  <a:schemeClr val="bg1"/>
                </a:solidFill>
              </a:rPr>
              <a:t>连接用于控制报文的传输；</a:t>
            </a:r>
            <a:endParaRPr lang="en-US" altLang="zh-CN" sz="1600" dirty="0" smtClean="0">
              <a:solidFill>
                <a:schemeClr val="bg1"/>
              </a:solidFill>
            </a:endParaRPr>
          </a:p>
          <a:p>
            <a:pPr marL="285750" indent="-285750">
              <a:buFont typeface="Wingdings" panose="05000000000000000000" pitchFamily="2" charset="2"/>
              <a:buChar char="p"/>
            </a:pPr>
            <a:r>
              <a:rPr lang="en-US" altLang="zh-CN" sz="1600" dirty="0" smtClean="0">
                <a:solidFill>
                  <a:schemeClr val="bg1"/>
                </a:solidFill>
              </a:rPr>
              <a:t>A</a:t>
            </a:r>
            <a:r>
              <a:rPr lang="zh-CN" altLang="en-US" sz="1600" dirty="0">
                <a:solidFill>
                  <a:schemeClr val="bg1"/>
                </a:solidFill>
              </a:rPr>
              <a:t> </a:t>
            </a:r>
            <a:r>
              <a:rPr lang="zh-CN" altLang="en-US" sz="1600" dirty="0" smtClean="0">
                <a:solidFill>
                  <a:schemeClr val="bg1"/>
                </a:solidFill>
              </a:rPr>
              <a:t>和 </a:t>
            </a:r>
            <a:r>
              <a:rPr lang="en-US" altLang="zh-CN" sz="1600" dirty="0" smtClean="0">
                <a:solidFill>
                  <a:schemeClr val="bg1"/>
                </a:solidFill>
              </a:rPr>
              <a:t>B</a:t>
            </a:r>
            <a:r>
              <a:rPr lang="zh-CN" altLang="en-US" sz="1600" dirty="0" smtClean="0">
                <a:solidFill>
                  <a:schemeClr val="bg1"/>
                </a:solidFill>
              </a:rPr>
              <a:t>之间实际通过 </a:t>
            </a:r>
            <a:r>
              <a:rPr lang="en-US" altLang="zh-CN" sz="1600" dirty="0" smtClean="0">
                <a:solidFill>
                  <a:schemeClr val="bg1"/>
                </a:solidFill>
              </a:rPr>
              <a:t>UDP</a:t>
            </a:r>
            <a:r>
              <a:rPr lang="zh-CN" altLang="en-US" sz="1600" dirty="0">
                <a:solidFill>
                  <a:schemeClr val="bg1"/>
                </a:solidFill>
              </a:rPr>
              <a:t> </a:t>
            </a:r>
            <a:r>
              <a:rPr lang="zh-CN" altLang="en-US" sz="1600" dirty="0" smtClean="0">
                <a:solidFill>
                  <a:schemeClr val="bg1"/>
                </a:solidFill>
              </a:rPr>
              <a:t>协议在商定的端口之间通信；</a:t>
            </a:r>
            <a:endParaRPr lang="zh-CN" altLang="en-US" sz="1600" dirty="0">
              <a:solidFill>
                <a:schemeClr val="bg1"/>
              </a:solidFill>
            </a:endParaRPr>
          </a:p>
        </p:txBody>
      </p:sp>
      <p:sp>
        <p:nvSpPr>
          <p:cNvPr id="5" name="圆角矩形 4"/>
          <p:cNvSpPr/>
          <p:nvPr/>
        </p:nvSpPr>
        <p:spPr>
          <a:xfrm>
            <a:off x="476672" y="2175763"/>
            <a:ext cx="3168352" cy="360040"/>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50000"/>
              </a:lnSpc>
              <a:buFont typeface="Wingdings" panose="05000000000000000000" pitchFamily="2" charset="2"/>
              <a:buChar char="Ø"/>
            </a:pPr>
            <a:r>
              <a:rPr lang="en-US" altLang="zh-CN" sz="1600" b="1" dirty="0" smtClean="0">
                <a:solidFill>
                  <a:schemeClr val="tx1"/>
                </a:solidFill>
              </a:rPr>
              <a:t>A </a:t>
            </a:r>
            <a:r>
              <a:rPr lang="zh-CN" altLang="en-US" sz="1600" b="1" dirty="0" smtClean="0">
                <a:solidFill>
                  <a:schemeClr val="tx1"/>
                </a:solidFill>
              </a:rPr>
              <a:t>在防火墙内，而</a:t>
            </a:r>
            <a:r>
              <a:rPr lang="en-US" altLang="zh-CN" sz="1600" b="1" dirty="0" smtClean="0">
                <a:solidFill>
                  <a:schemeClr val="tx1"/>
                </a:solidFill>
              </a:rPr>
              <a:t>B</a:t>
            </a:r>
            <a:r>
              <a:rPr lang="zh-CN" altLang="en-US" sz="1600" b="1" dirty="0" smtClean="0">
                <a:solidFill>
                  <a:schemeClr val="tx1"/>
                </a:solidFill>
              </a:rPr>
              <a:t>在公网上</a:t>
            </a:r>
            <a:endParaRPr lang="en-US" altLang="zh-CN" sz="1600" b="1" dirty="0" smtClean="0">
              <a:solidFill>
                <a:schemeClr val="tx1"/>
              </a:solidFill>
            </a:endParaRPr>
          </a:p>
        </p:txBody>
      </p:sp>
      <p:sp>
        <p:nvSpPr>
          <p:cNvPr id="6" name="文本框 5"/>
          <p:cNvSpPr txBox="1"/>
          <p:nvPr/>
        </p:nvSpPr>
        <p:spPr>
          <a:xfrm>
            <a:off x="476672" y="2571081"/>
            <a:ext cx="6120680" cy="830997"/>
          </a:xfrm>
          <a:prstGeom prst="rect">
            <a:avLst/>
          </a:prstGeom>
          <a:noFill/>
        </p:spPr>
        <p:txBody>
          <a:bodyPr wrap="square" rtlCol="0">
            <a:spAutoFit/>
          </a:bodyPr>
          <a:lstStyle/>
          <a:p>
            <a:pPr marL="285750" indent="-285750">
              <a:buFont typeface="Wingdings" panose="05000000000000000000" pitchFamily="2" charset="2"/>
              <a:buChar char="p"/>
            </a:pPr>
            <a:r>
              <a:rPr lang="en-US" altLang="zh-CN" sz="1600" dirty="0" smtClean="0">
                <a:solidFill>
                  <a:schemeClr val="bg1"/>
                </a:solidFill>
              </a:rPr>
              <a:t>A </a:t>
            </a:r>
            <a:r>
              <a:rPr lang="zh-CN" altLang="en-US" sz="1600" dirty="0" smtClean="0">
                <a:solidFill>
                  <a:schemeClr val="bg1"/>
                </a:solidFill>
              </a:rPr>
              <a:t>和</a:t>
            </a:r>
            <a:r>
              <a:rPr lang="en-US" altLang="zh-CN" sz="1600" dirty="0" smtClean="0">
                <a:solidFill>
                  <a:schemeClr val="bg1"/>
                </a:solidFill>
              </a:rPr>
              <a:t> </a:t>
            </a:r>
            <a:r>
              <a:rPr lang="zh-CN" altLang="en-US" sz="1600" dirty="0" smtClean="0">
                <a:solidFill>
                  <a:schemeClr val="bg1"/>
                </a:solidFill>
              </a:rPr>
              <a:t>超级对等节点 </a:t>
            </a:r>
            <a:r>
              <a:rPr lang="en-US" altLang="zh-CN" sz="1600" dirty="0" smtClean="0">
                <a:solidFill>
                  <a:schemeClr val="bg1"/>
                </a:solidFill>
              </a:rPr>
              <a:t>S </a:t>
            </a:r>
            <a:r>
              <a:rPr lang="zh-CN" altLang="en-US" sz="1600" dirty="0" smtClean="0">
                <a:solidFill>
                  <a:schemeClr val="bg1"/>
                </a:solidFill>
              </a:rPr>
              <a:t>之间建议</a:t>
            </a:r>
            <a:r>
              <a:rPr lang="en-US" altLang="zh-CN" sz="1600" dirty="0" smtClean="0">
                <a:solidFill>
                  <a:schemeClr val="bg1"/>
                </a:solidFill>
              </a:rPr>
              <a:t>TCP</a:t>
            </a:r>
            <a:r>
              <a:rPr lang="zh-CN" altLang="en-US" sz="1600" dirty="0" smtClean="0">
                <a:solidFill>
                  <a:schemeClr val="bg1"/>
                </a:solidFill>
              </a:rPr>
              <a:t>连接用于控制报文的传输；</a:t>
            </a:r>
            <a:endParaRPr lang="en-US" altLang="zh-CN" sz="1600" dirty="0" smtClean="0">
              <a:solidFill>
                <a:schemeClr val="bg1"/>
              </a:solidFill>
            </a:endParaRPr>
          </a:p>
          <a:p>
            <a:pPr marL="285750" indent="-285750">
              <a:buFont typeface="Wingdings" panose="05000000000000000000" pitchFamily="2" charset="2"/>
              <a:buChar char="p"/>
            </a:pPr>
            <a:r>
              <a:rPr lang="en-US" altLang="zh-CN" sz="1600" dirty="0" smtClean="0">
                <a:solidFill>
                  <a:schemeClr val="bg1"/>
                </a:solidFill>
              </a:rPr>
              <a:t>S </a:t>
            </a:r>
            <a:r>
              <a:rPr lang="zh-CN" altLang="en-US" sz="1600" dirty="0" smtClean="0">
                <a:solidFill>
                  <a:schemeClr val="bg1"/>
                </a:solidFill>
              </a:rPr>
              <a:t>与 </a:t>
            </a:r>
            <a:r>
              <a:rPr lang="en-US" altLang="zh-CN" sz="1600" dirty="0" smtClean="0">
                <a:solidFill>
                  <a:schemeClr val="bg1"/>
                </a:solidFill>
              </a:rPr>
              <a:t>B</a:t>
            </a:r>
            <a:r>
              <a:rPr lang="zh-CN" altLang="en-US" sz="1600" dirty="0" smtClean="0">
                <a:solidFill>
                  <a:schemeClr val="bg1"/>
                </a:solidFill>
              </a:rPr>
              <a:t>节点建立</a:t>
            </a:r>
            <a:r>
              <a:rPr lang="en-US" altLang="zh-CN" sz="1600" dirty="0" smtClean="0">
                <a:solidFill>
                  <a:schemeClr val="bg1"/>
                </a:solidFill>
              </a:rPr>
              <a:t>TCP</a:t>
            </a:r>
            <a:r>
              <a:rPr lang="zh-CN" altLang="en-US" sz="1600" dirty="0" smtClean="0">
                <a:solidFill>
                  <a:schemeClr val="bg1"/>
                </a:solidFill>
              </a:rPr>
              <a:t>连接用于中继报文的传输；</a:t>
            </a:r>
            <a:endParaRPr lang="en-US" altLang="zh-CN" sz="1600" dirty="0" smtClean="0">
              <a:solidFill>
                <a:schemeClr val="bg1"/>
              </a:solidFill>
            </a:endParaRPr>
          </a:p>
          <a:p>
            <a:pPr marL="285750" indent="-285750">
              <a:buFont typeface="Wingdings" panose="05000000000000000000" pitchFamily="2" charset="2"/>
              <a:buChar char="p"/>
            </a:pPr>
            <a:r>
              <a:rPr lang="en-US" altLang="zh-CN" sz="1600" dirty="0" smtClean="0">
                <a:solidFill>
                  <a:schemeClr val="bg1"/>
                </a:solidFill>
              </a:rPr>
              <a:t>A </a:t>
            </a:r>
            <a:r>
              <a:rPr lang="zh-CN" altLang="en-US" sz="1600" dirty="0" smtClean="0">
                <a:solidFill>
                  <a:schemeClr val="bg1"/>
                </a:solidFill>
              </a:rPr>
              <a:t>和 </a:t>
            </a:r>
            <a:r>
              <a:rPr lang="en-US" altLang="zh-CN" sz="1600" dirty="0" smtClean="0">
                <a:solidFill>
                  <a:schemeClr val="bg1"/>
                </a:solidFill>
              </a:rPr>
              <a:t>B</a:t>
            </a:r>
            <a:r>
              <a:rPr lang="zh-CN" altLang="en-US" sz="1600" dirty="0" smtClean="0">
                <a:solidFill>
                  <a:schemeClr val="bg1"/>
                </a:solidFill>
              </a:rPr>
              <a:t>之间直接通过</a:t>
            </a:r>
            <a:r>
              <a:rPr lang="en-US" altLang="zh-CN" sz="1600" dirty="0" smtClean="0">
                <a:solidFill>
                  <a:schemeClr val="bg1"/>
                </a:solidFill>
              </a:rPr>
              <a:t>UDP</a:t>
            </a:r>
            <a:r>
              <a:rPr lang="zh-CN" altLang="en-US" sz="1600" dirty="0" smtClean="0">
                <a:solidFill>
                  <a:schemeClr val="bg1"/>
                </a:solidFill>
              </a:rPr>
              <a:t>协议传输数据；</a:t>
            </a:r>
            <a:endParaRPr lang="zh-CN" altLang="en-US" sz="1600" dirty="0">
              <a:solidFill>
                <a:schemeClr val="bg1"/>
              </a:solidFill>
            </a:endParaRPr>
          </a:p>
        </p:txBody>
      </p:sp>
      <p:sp>
        <p:nvSpPr>
          <p:cNvPr id="7" name="圆角矩形 6"/>
          <p:cNvSpPr/>
          <p:nvPr/>
        </p:nvSpPr>
        <p:spPr>
          <a:xfrm>
            <a:off x="476672" y="3402078"/>
            <a:ext cx="2736304" cy="360040"/>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50000"/>
              </a:lnSpc>
              <a:buFont typeface="Wingdings" panose="05000000000000000000" pitchFamily="2" charset="2"/>
              <a:buChar char="Ø"/>
            </a:pPr>
            <a:r>
              <a:rPr lang="en-US" altLang="zh-CN" sz="1600" b="1" dirty="0" smtClean="0">
                <a:solidFill>
                  <a:schemeClr val="tx1"/>
                </a:solidFill>
              </a:rPr>
              <a:t>A </a:t>
            </a:r>
            <a:r>
              <a:rPr lang="zh-CN" altLang="en-US" sz="1600" b="1" dirty="0" smtClean="0">
                <a:solidFill>
                  <a:schemeClr val="tx1"/>
                </a:solidFill>
              </a:rPr>
              <a:t>和 </a:t>
            </a:r>
            <a:r>
              <a:rPr lang="en-US" altLang="zh-CN" sz="1600" b="1" dirty="0" smtClean="0">
                <a:solidFill>
                  <a:schemeClr val="tx1"/>
                </a:solidFill>
              </a:rPr>
              <a:t>B </a:t>
            </a:r>
            <a:r>
              <a:rPr lang="zh-CN" altLang="en-US" sz="1600" b="1" dirty="0" smtClean="0">
                <a:solidFill>
                  <a:schemeClr val="tx1"/>
                </a:solidFill>
              </a:rPr>
              <a:t>都在防火墙后面</a:t>
            </a:r>
            <a:endParaRPr lang="en-US" altLang="zh-CN" sz="1600" b="1" dirty="0" smtClean="0">
              <a:solidFill>
                <a:schemeClr val="tx1"/>
              </a:solidFill>
            </a:endParaRPr>
          </a:p>
        </p:txBody>
      </p:sp>
      <p:sp>
        <p:nvSpPr>
          <p:cNvPr id="8" name="文本框 7"/>
          <p:cNvSpPr txBox="1"/>
          <p:nvPr/>
        </p:nvSpPr>
        <p:spPr>
          <a:xfrm>
            <a:off x="476672" y="3756977"/>
            <a:ext cx="6120680" cy="1323439"/>
          </a:xfrm>
          <a:prstGeom prst="rect">
            <a:avLst/>
          </a:prstGeom>
          <a:noFill/>
        </p:spPr>
        <p:txBody>
          <a:bodyPr wrap="square" rtlCol="0">
            <a:spAutoFit/>
          </a:bodyPr>
          <a:lstStyle/>
          <a:p>
            <a:pPr marL="285750" indent="-285750">
              <a:buFont typeface="Wingdings" panose="05000000000000000000" pitchFamily="2" charset="2"/>
              <a:buChar char="p"/>
            </a:pPr>
            <a:r>
              <a:rPr lang="en-US" altLang="zh-CN" sz="1600" dirty="0" smtClean="0">
                <a:solidFill>
                  <a:schemeClr val="bg1"/>
                </a:solidFill>
              </a:rPr>
              <a:t>A  </a:t>
            </a:r>
            <a:r>
              <a:rPr lang="zh-CN" altLang="en-US" sz="1600" dirty="0" smtClean="0">
                <a:solidFill>
                  <a:schemeClr val="bg1"/>
                </a:solidFill>
              </a:rPr>
              <a:t>与在线的超级对等节点 </a:t>
            </a:r>
            <a:r>
              <a:rPr lang="en-US" altLang="zh-CN" sz="1600" dirty="0">
                <a:solidFill>
                  <a:schemeClr val="bg1"/>
                </a:solidFill>
              </a:rPr>
              <a:t>S</a:t>
            </a:r>
            <a:r>
              <a:rPr lang="en-US" altLang="zh-CN" sz="1600" dirty="0" smtClean="0">
                <a:solidFill>
                  <a:schemeClr val="bg1"/>
                </a:solidFill>
              </a:rPr>
              <a:t> </a:t>
            </a:r>
            <a:r>
              <a:rPr lang="zh-CN" altLang="en-US" sz="1600" dirty="0" smtClean="0">
                <a:solidFill>
                  <a:schemeClr val="bg1"/>
                </a:solidFill>
              </a:rPr>
              <a:t>通过</a:t>
            </a:r>
            <a:r>
              <a:rPr lang="en-US" altLang="zh-CN" sz="1600" dirty="0" smtClean="0">
                <a:solidFill>
                  <a:schemeClr val="bg1"/>
                </a:solidFill>
              </a:rPr>
              <a:t>TCP</a:t>
            </a:r>
            <a:r>
              <a:rPr lang="zh-CN" altLang="en-US" sz="1600" dirty="0" smtClean="0">
                <a:solidFill>
                  <a:schemeClr val="bg1"/>
                </a:solidFill>
              </a:rPr>
              <a:t>连接；</a:t>
            </a:r>
            <a:endParaRPr lang="en-US" altLang="zh-CN" sz="1600" dirty="0" smtClean="0">
              <a:solidFill>
                <a:schemeClr val="bg1"/>
              </a:solidFill>
            </a:endParaRPr>
          </a:p>
          <a:p>
            <a:pPr marL="285750" indent="-285750">
              <a:buFont typeface="Wingdings" panose="05000000000000000000" pitchFamily="2" charset="2"/>
              <a:buChar char="p"/>
            </a:pPr>
            <a:r>
              <a:rPr lang="en-US" altLang="zh-CN" sz="1600" dirty="0" smtClean="0">
                <a:solidFill>
                  <a:schemeClr val="bg1"/>
                </a:solidFill>
              </a:rPr>
              <a:t>S </a:t>
            </a:r>
            <a:r>
              <a:rPr lang="zh-CN" altLang="en-US" sz="1600" dirty="0" smtClean="0">
                <a:solidFill>
                  <a:schemeClr val="bg1"/>
                </a:solidFill>
              </a:rPr>
              <a:t>通过 </a:t>
            </a:r>
            <a:r>
              <a:rPr lang="en-US" altLang="zh-CN" sz="1600" dirty="0" smtClean="0">
                <a:solidFill>
                  <a:schemeClr val="bg1"/>
                </a:solidFill>
              </a:rPr>
              <a:t>TCP</a:t>
            </a:r>
            <a:r>
              <a:rPr lang="zh-CN" altLang="en-US" sz="1600" dirty="0" smtClean="0">
                <a:solidFill>
                  <a:schemeClr val="bg1"/>
                </a:solidFill>
              </a:rPr>
              <a:t>协议与 </a:t>
            </a:r>
            <a:r>
              <a:rPr lang="en-US" altLang="zh-CN" sz="1600" dirty="0" smtClean="0">
                <a:solidFill>
                  <a:schemeClr val="bg1"/>
                </a:solidFill>
              </a:rPr>
              <a:t>B </a:t>
            </a:r>
            <a:r>
              <a:rPr lang="zh-CN" altLang="en-US" sz="1600" dirty="0" smtClean="0">
                <a:solidFill>
                  <a:schemeClr val="bg1"/>
                </a:solidFill>
              </a:rPr>
              <a:t>连接 ；</a:t>
            </a:r>
            <a:endParaRPr lang="en-US" altLang="zh-CN" sz="1600" dirty="0" smtClean="0">
              <a:solidFill>
                <a:schemeClr val="bg1"/>
              </a:solidFill>
            </a:endParaRPr>
          </a:p>
          <a:p>
            <a:pPr marL="285750" indent="-285750">
              <a:buFont typeface="Wingdings" panose="05000000000000000000" pitchFamily="2" charset="2"/>
              <a:buChar char="p"/>
            </a:pPr>
            <a:r>
              <a:rPr lang="zh-CN" altLang="en-US" sz="1600" dirty="0" smtClean="0">
                <a:solidFill>
                  <a:schemeClr val="bg1"/>
                </a:solidFill>
              </a:rPr>
              <a:t>对于实际的呼叫，另外一个超级对等节点 </a:t>
            </a:r>
            <a:r>
              <a:rPr lang="en-US" altLang="zh-CN" sz="1600" dirty="0" smtClean="0">
                <a:solidFill>
                  <a:schemeClr val="bg1"/>
                </a:solidFill>
              </a:rPr>
              <a:t>R </a:t>
            </a:r>
            <a:r>
              <a:rPr lang="zh-CN" altLang="en-US" sz="1600" dirty="0" smtClean="0">
                <a:solidFill>
                  <a:schemeClr val="bg1"/>
                </a:solidFill>
              </a:rPr>
              <a:t>作为中继节点：</a:t>
            </a:r>
            <a:r>
              <a:rPr lang="en-US" altLang="zh-CN" sz="1600" dirty="0" smtClean="0">
                <a:solidFill>
                  <a:schemeClr val="bg1"/>
                </a:solidFill>
              </a:rPr>
              <a:t>A </a:t>
            </a:r>
            <a:r>
              <a:rPr lang="zh-CN" altLang="en-US" sz="1600" dirty="0" smtClean="0">
                <a:solidFill>
                  <a:schemeClr val="bg1"/>
                </a:solidFill>
              </a:rPr>
              <a:t>和 </a:t>
            </a:r>
            <a:r>
              <a:rPr lang="en-US" altLang="zh-CN" sz="1600" dirty="0" smtClean="0">
                <a:solidFill>
                  <a:schemeClr val="bg1"/>
                </a:solidFill>
              </a:rPr>
              <a:t>B </a:t>
            </a:r>
            <a:r>
              <a:rPr lang="zh-CN" altLang="en-US" sz="1600" dirty="0" smtClean="0">
                <a:solidFill>
                  <a:schemeClr val="bg1"/>
                </a:solidFill>
              </a:rPr>
              <a:t>均会和 </a:t>
            </a:r>
            <a:r>
              <a:rPr lang="en-US" altLang="zh-CN" sz="1600" dirty="0" smtClean="0">
                <a:solidFill>
                  <a:schemeClr val="bg1"/>
                </a:solidFill>
              </a:rPr>
              <a:t>R </a:t>
            </a:r>
            <a:r>
              <a:rPr lang="zh-CN" altLang="en-US" sz="1600" dirty="0" smtClean="0">
                <a:solidFill>
                  <a:schemeClr val="bg1"/>
                </a:solidFill>
              </a:rPr>
              <a:t>建立连接；</a:t>
            </a:r>
            <a:endParaRPr lang="en-US" altLang="zh-CN" sz="1600" dirty="0" smtClean="0">
              <a:solidFill>
                <a:schemeClr val="bg1"/>
              </a:solidFill>
            </a:endParaRPr>
          </a:p>
          <a:p>
            <a:pPr marL="285750" indent="-285750">
              <a:buFont typeface="Wingdings" panose="05000000000000000000" pitchFamily="2" charset="2"/>
              <a:buChar char="p"/>
            </a:pPr>
            <a:r>
              <a:rPr lang="zh-CN" altLang="en-US" sz="1600" dirty="0" smtClean="0">
                <a:solidFill>
                  <a:schemeClr val="bg1"/>
                </a:solidFill>
              </a:rPr>
              <a:t>所有的音频数据通过 </a:t>
            </a:r>
            <a:r>
              <a:rPr lang="en-US" altLang="zh-CN" sz="1600" dirty="0" smtClean="0">
                <a:solidFill>
                  <a:schemeClr val="bg1"/>
                </a:solidFill>
              </a:rPr>
              <a:t>R </a:t>
            </a:r>
            <a:r>
              <a:rPr lang="zh-CN" altLang="en-US" sz="1600" dirty="0" smtClean="0">
                <a:solidFill>
                  <a:schemeClr val="bg1"/>
                </a:solidFill>
              </a:rPr>
              <a:t>以及两个 </a:t>
            </a:r>
            <a:r>
              <a:rPr lang="en-US" altLang="zh-CN" sz="1600" dirty="0" smtClean="0">
                <a:solidFill>
                  <a:schemeClr val="bg1"/>
                </a:solidFill>
              </a:rPr>
              <a:t>TCP</a:t>
            </a:r>
            <a:r>
              <a:rPr lang="zh-CN" altLang="en-US" sz="1600" dirty="0" smtClean="0">
                <a:solidFill>
                  <a:schemeClr val="bg1"/>
                </a:solidFill>
              </a:rPr>
              <a:t>连接转发；</a:t>
            </a:r>
            <a:endParaRPr lang="zh-CN" altLang="en-US" sz="1600" dirty="0">
              <a:solidFill>
                <a:schemeClr val="bg1"/>
              </a:solidFill>
            </a:endParaRPr>
          </a:p>
        </p:txBody>
      </p:sp>
    </p:spTree>
    <p:extLst>
      <p:ext uri="{BB962C8B-B14F-4D97-AF65-F5344CB8AC3E}">
        <p14:creationId xmlns:p14="http://schemas.microsoft.com/office/powerpoint/2010/main" val="29704178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混合架构之边界服务器</a:t>
            </a:r>
            <a:endParaRPr kumimoji="1" lang="zh-CN" altLang="en-US" b="1" dirty="0">
              <a:solidFill>
                <a:schemeClr val="bg1"/>
              </a:solidFill>
              <a:latin typeface="宋体"/>
              <a:ea typeface="宋体"/>
              <a:cs typeface="宋体"/>
            </a:endParaRPr>
          </a:p>
        </p:txBody>
      </p:sp>
      <p:sp>
        <p:nvSpPr>
          <p:cNvPr id="3" name="文本框 2"/>
          <p:cNvSpPr txBox="1"/>
          <p:nvPr/>
        </p:nvSpPr>
        <p:spPr>
          <a:xfrm>
            <a:off x="404664" y="1131590"/>
            <a:ext cx="6120680" cy="615553"/>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smtClean="0">
                <a:solidFill>
                  <a:srgbClr val="FFC000"/>
                </a:solidFill>
              </a:rPr>
              <a:t>观察发现</a:t>
            </a:r>
            <a:endParaRPr lang="en-US" altLang="zh-CN" b="1" dirty="0" smtClean="0">
              <a:solidFill>
                <a:srgbClr val="FFC000"/>
              </a:solidFill>
            </a:endParaRPr>
          </a:p>
          <a:p>
            <a:r>
              <a:rPr lang="en-US" altLang="zh-CN" sz="1600" dirty="0">
                <a:solidFill>
                  <a:schemeClr val="bg1"/>
                </a:solidFill>
              </a:rPr>
              <a:t> </a:t>
            </a:r>
            <a:r>
              <a:rPr lang="en-US" altLang="zh-CN" sz="1600" dirty="0" smtClean="0">
                <a:solidFill>
                  <a:schemeClr val="bg1"/>
                </a:solidFill>
              </a:rPr>
              <a:t>    </a:t>
            </a:r>
            <a:r>
              <a:rPr lang="zh-CN" altLang="en-US" sz="1600" dirty="0" smtClean="0">
                <a:solidFill>
                  <a:schemeClr val="bg1"/>
                </a:solidFill>
              </a:rPr>
              <a:t>在很多场景中，客户端</a:t>
            </a:r>
            <a:r>
              <a:rPr lang="en-US" altLang="zh-CN" sz="1600" dirty="0" smtClean="0">
                <a:solidFill>
                  <a:schemeClr val="bg1"/>
                </a:solidFill>
              </a:rPr>
              <a:t>-</a:t>
            </a:r>
            <a:r>
              <a:rPr lang="zh-CN" altLang="en-US" sz="1600" dirty="0" smtClean="0">
                <a:solidFill>
                  <a:schemeClr val="bg1"/>
                </a:solidFill>
              </a:rPr>
              <a:t>服务器架构是和</a:t>
            </a:r>
            <a:r>
              <a:rPr lang="en-US" altLang="zh-CN" sz="1600" dirty="0" smtClean="0">
                <a:solidFill>
                  <a:schemeClr val="bg1"/>
                </a:solidFill>
              </a:rPr>
              <a:t>P2P</a:t>
            </a:r>
            <a:r>
              <a:rPr lang="zh-CN" altLang="en-US" sz="1600" dirty="0" smtClean="0">
                <a:solidFill>
                  <a:schemeClr val="bg1"/>
                </a:solidFill>
              </a:rPr>
              <a:t>架构整合在一起的； </a:t>
            </a:r>
            <a:endParaRPr lang="zh-CN" altLang="en-US" sz="1600" dirty="0">
              <a:solidFill>
                <a:schemeClr val="bg1"/>
              </a:solidFill>
            </a:endParaRPr>
          </a:p>
        </p:txBody>
      </p:sp>
      <p:sp>
        <p:nvSpPr>
          <p:cNvPr id="4" name="文本框 3"/>
          <p:cNvSpPr txBox="1"/>
          <p:nvPr/>
        </p:nvSpPr>
        <p:spPr>
          <a:xfrm>
            <a:off x="404664" y="1747143"/>
            <a:ext cx="6120680" cy="615553"/>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smtClean="0">
                <a:solidFill>
                  <a:srgbClr val="FFC000"/>
                </a:solidFill>
              </a:rPr>
              <a:t>边界服务器系统：</a:t>
            </a:r>
            <a:endParaRPr lang="en-US" altLang="zh-CN" b="1" dirty="0" smtClean="0">
              <a:solidFill>
                <a:srgbClr val="FFC000"/>
              </a:solidFill>
            </a:endParaRPr>
          </a:p>
          <a:p>
            <a:r>
              <a:rPr lang="en-US" altLang="zh-CN" sz="1600" dirty="0" smtClean="0">
                <a:solidFill>
                  <a:schemeClr val="bg1"/>
                </a:solidFill>
              </a:rPr>
              <a:t>     </a:t>
            </a:r>
            <a:r>
              <a:rPr lang="zh-CN" altLang="en-US" sz="1600" dirty="0" smtClean="0">
                <a:solidFill>
                  <a:schemeClr val="bg1"/>
                </a:solidFill>
              </a:rPr>
              <a:t>服务器放置在网络的“边界”，常用与 </a:t>
            </a:r>
            <a:r>
              <a:rPr lang="en-US" altLang="zh-CN" sz="1600" dirty="0" smtClean="0">
                <a:solidFill>
                  <a:schemeClr val="bg1"/>
                </a:solidFill>
              </a:rPr>
              <a:t>CDN</a:t>
            </a:r>
            <a:r>
              <a:rPr lang="zh-CN" altLang="en-US" sz="1600" dirty="0" smtClean="0">
                <a:solidFill>
                  <a:schemeClr val="bg1"/>
                </a:solidFill>
              </a:rPr>
              <a:t>。 </a:t>
            </a:r>
            <a:endParaRPr lang="zh-CN" altLang="en-US" sz="1600" dirty="0">
              <a:solidFill>
                <a:schemeClr val="bg1"/>
              </a:solidFill>
            </a:endParaRPr>
          </a:p>
        </p:txBody>
      </p:sp>
      <p:pic>
        <p:nvPicPr>
          <p:cNvPr id="6" name="图片 5"/>
          <p:cNvPicPr>
            <a:picLocks noChangeAspect="1"/>
          </p:cNvPicPr>
          <p:nvPr/>
        </p:nvPicPr>
        <p:blipFill>
          <a:blip r:embed="rId3"/>
          <a:stretch>
            <a:fillRect/>
          </a:stretch>
        </p:blipFill>
        <p:spPr>
          <a:xfrm>
            <a:off x="710521" y="2430970"/>
            <a:ext cx="5382775" cy="2157004"/>
          </a:xfrm>
          <a:prstGeom prst="rect">
            <a:avLst/>
          </a:prstGeom>
        </p:spPr>
      </p:pic>
      <p:sp>
        <p:nvSpPr>
          <p:cNvPr id="7" name="矩形 6"/>
          <p:cNvSpPr/>
          <p:nvPr/>
        </p:nvSpPr>
        <p:spPr>
          <a:xfrm>
            <a:off x="171696" y="4648159"/>
            <a:ext cx="6460423" cy="369332"/>
          </a:xfrm>
          <a:prstGeom prst="rect">
            <a:avLst/>
          </a:prstGeom>
        </p:spPr>
        <p:txBody>
          <a:bodyPr wrap="none">
            <a:spAutoFit/>
          </a:bodyPr>
          <a:lstStyle/>
          <a:p>
            <a:r>
              <a:rPr lang="zh-CN" altLang="en-US" b="1" dirty="0" smtClean="0">
                <a:solidFill>
                  <a:srgbClr val="FFC000"/>
                </a:solidFill>
              </a:rPr>
              <a:t>边界服务器主要的目的是进行过滤和编码转换后提供内容服务</a:t>
            </a:r>
            <a:endParaRPr lang="zh-CN" altLang="en-US" dirty="0"/>
          </a:p>
        </p:txBody>
      </p:sp>
    </p:spTree>
    <p:extLst>
      <p:ext uri="{BB962C8B-B14F-4D97-AF65-F5344CB8AC3E}">
        <p14:creationId xmlns:p14="http://schemas.microsoft.com/office/powerpoint/2010/main" val="3989781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28046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分布式系统架构</a:t>
            </a:r>
          </a:p>
        </p:txBody>
      </p:sp>
      <p:pic>
        <p:nvPicPr>
          <p:cNvPr id="3" name="图片 2"/>
          <p:cNvPicPr>
            <a:picLocks noChangeAspect="1"/>
          </p:cNvPicPr>
          <p:nvPr/>
        </p:nvPicPr>
        <p:blipFill>
          <a:blip r:embed="rId2"/>
          <a:stretch>
            <a:fillRect/>
          </a:stretch>
        </p:blipFill>
        <p:spPr>
          <a:xfrm>
            <a:off x="332656" y="1131590"/>
            <a:ext cx="6264696" cy="3129944"/>
          </a:xfrm>
          <a:prstGeom prst="rect">
            <a:avLst/>
          </a:prstGeom>
          <a:ln>
            <a:noFill/>
          </a:ln>
          <a:effectLst>
            <a:softEdge rad="112500"/>
          </a:effectLst>
        </p:spPr>
      </p:pic>
      <p:sp>
        <p:nvSpPr>
          <p:cNvPr id="4" name="文本框 3"/>
          <p:cNvSpPr txBox="1"/>
          <p:nvPr/>
        </p:nvSpPr>
        <p:spPr>
          <a:xfrm>
            <a:off x="476672" y="4232883"/>
            <a:ext cx="3024336" cy="369332"/>
          </a:xfrm>
          <a:prstGeom prst="rect">
            <a:avLst/>
          </a:prstGeom>
          <a:solidFill>
            <a:srgbClr val="FFC000"/>
          </a:solidFill>
        </p:spPr>
        <p:txBody>
          <a:bodyPr wrap="square" rtlCol="0">
            <a:spAutoFit/>
          </a:bodyPr>
          <a:lstStyle/>
          <a:p>
            <a:pPr algn="ctr"/>
            <a:r>
              <a:rPr lang="zh-CN" altLang="en-US" b="1" dirty="0"/>
              <a:t>软件体系结构</a:t>
            </a:r>
          </a:p>
        </p:txBody>
      </p:sp>
      <p:sp>
        <p:nvSpPr>
          <p:cNvPr id="5" name="文本框 4"/>
          <p:cNvSpPr txBox="1"/>
          <p:nvPr/>
        </p:nvSpPr>
        <p:spPr>
          <a:xfrm>
            <a:off x="3522712" y="4227934"/>
            <a:ext cx="3002632" cy="369332"/>
          </a:xfrm>
          <a:prstGeom prst="rect">
            <a:avLst/>
          </a:prstGeom>
          <a:solidFill>
            <a:srgbClr val="FFC000"/>
          </a:solidFill>
        </p:spPr>
        <p:txBody>
          <a:bodyPr wrap="square" rtlCol="0">
            <a:spAutoFit/>
          </a:bodyPr>
          <a:lstStyle/>
          <a:p>
            <a:pPr algn="ctr"/>
            <a:r>
              <a:rPr lang="zh-CN" altLang="en-US" b="1" dirty="0"/>
              <a:t>系统体系结构</a:t>
            </a:r>
          </a:p>
        </p:txBody>
      </p:sp>
    </p:spTree>
    <p:extLst>
      <p:ext uri="{BB962C8B-B14F-4D97-AF65-F5344CB8AC3E}">
        <p14:creationId xmlns:p14="http://schemas.microsoft.com/office/powerpoint/2010/main" val="21750760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混合架构之协作分布式系统</a:t>
            </a:r>
            <a:endParaRPr kumimoji="1" lang="zh-CN" altLang="en-US" b="1" dirty="0">
              <a:solidFill>
                <a:schemeClr val="bg1"/>
              </a:solidFill>
              <a:latin typeface="宋体"/>
              <a:ea typeface="宋体"/>
              <a:cs typeface="宋体"/>
            </a:endParaRPr>
          </a:p>
        </p:txBody>
      </p:sp>
      <p:sp>
        <p:nvSpPr>
          <p:cNvPr id="3" name="文本框 2"/>
          <p:cNvSpPr txBox="1"/>
          <p:nvPr/>
        </p:nvSpPr>
        <p:spPr>
          <a:xfrm>
            <a:off x="404664" y="1131590"/>
            <a:ext cx="6120680" cy="861774"/>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err="1" smtClean="0">
                <a:solidFill>
                  <a:srgbClr val="FFC000"/>
                </a:solidFill>
              </a:rPr>
              <a:t>Bittorrent</a:t>
            </a:r>
            <a:endParaRPr lang="en-US" altLang="zh-CN" b="1" dirty="0" smtClean="0">
              <a:solidFill>
                <a:srgbClr val="FFC000"/>
              </a:solidFill>
            </a:endParaRPr>
          </a:p>
          <a:p>
            <a:r>
              <a:rPr lang="en-US" altLang="zh-CN" sz="1600" dirty="0">
                <a:solidFill>
                  <a:schemeClr val="bg1"/>
                </a:solidFill>
              </a:rPr>
              <a:t> </a:t>
            </a:r>
            <a:r>
              <a:rPr lang="en-US" altLang="zh-CN" sz="1600" dirty="0" smtClean="0">
                <a:solidFill>
                  <a:schemeClr val="bg1"/>
                </a:solidFill>
              </a:rPr>
              <a:t>    </a:t>
            </a:r>
            <a:r>
              <a:rPr lang="zh-CN" altLang="en-US" sz="1600" dirty="0" smtClean="0">
                <a:solidFill>
                  <a:schemeClr val="bg1"/>
                </a:solidFill>
              </a:rPr>
              <a:t>混合结构主要部署在协作分布式系统中。 </a:t>
            </a:r>
            <a:r>
              <a:rPr lang="en-US" altLang="zh-CN" sz="1600" dirty="0" err="1" smtClean="0">
                <a:solidFill>
                  <a:schemeClr val="bg1"/>
                </a:solidFill>
              </a:rPr>
              <a:t>Bittorrent</a:t>
            </a:r>
            <a:r>
              <a:rPr lang="zh-CN" altLang="en-US" sz="1600" dirty="0" smtClean="0">
                <a:solidFill>
                  <a:schemeClr val="bg1"/>
                </a:solidFill>
              </a:rPr>
              <a:t>融合了</a:t>
            </a:r>
            <a:r>
              <a:rPr lang="en-US" altLang="zh-CN" sz="1600" dirty="0" smtClean="0">
                <a:solidFill>
                  <a:schemeClr val="bg1"/>
                </a:solidFill>
              </a:rPr>
              <a:t>P2P</a:t>
            </a:r>
            <a:r>
              <a:rPr lang="zh-CN" altLang="en-US" sz="1600" dirty="0" smtClean="0">
                <a:solidFill>
                  <a:schemeClr val="bg1"/>
                </a:solidFill>
              </a:rPr>
              <a:t>下载协议和客户端</a:t>
            </a:r>
            <a:r>
              <a:rPr lang="en-US" altLang="zh-CN" sz="1600" dirty="0" smtClean="0">
                <a:solidFill>
                  <a:schemeClr val="bg1"/>
                </a:solidFill>
              </a:rPr>
              <a:t>-</a:t>
            </a:r>
            <a:r>
              <a:rPr lang="zh-CN" altLang="en-US" sz="1600" dirty="0" smtClean="0">
                <a:solidFill>
                  <a:schemeClr val="bg1"/>
                </a:solidFill>
              </a:rPr>
              <a:t>服务器架构。 </a:t>
            </a:r>
            <a:endParaRPr lang="zh-CN" altLang="en-US" sz="1600" dirty="0">
              <a:solidFill>
                <a:schemeClr val="bg1"/>
              </a:solidFill>
            </a:endParaRPr>
          </a:p>
        </p:txBody>
      </p:sp>
      <p:pic>
        <p:nvPicPr>
          <p:cNvPr id="4" name="图片 3"/>
          <p:cNvPicPr>
            <a:picLocks noChangeAspect="1"/>
          </p:cNvPicPr>
          <p:nvPr/>
        </p:nvPicPr>
        <p:blipFill>
          <a:blip r:embed="rId3"/>
          <a:stretch>
            <a:fillRect/>
          </a:stretch>
        </p:blipFill>
        <p:spPr>
          <a:xfrm>
            <a:off x="163108" y="2073307"/>
            <a:ext cx="6650268" cy="1866595"/>
          </a:xfrm>
          <a:prstGeom prst="rect">
            <a:avLst/>
          </a:prstGeom>
        </p:spPr>
      </p:pic>
      <p:sp>
        <p:nvSpPr>
          <p:cNvPr id="5" name="文本框 4"/>
          <p:cNvSpPr txBox="1"/>
          <p:nvPr/>
        </p:nvSpPr>
        <p:spPr>
          <a:xfrm>
            <a:off x="332656" y="3939902"/>
            <a:ext cx="6453336" cy="861774"/>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smtClean="0">
                <a:solidFill>
                  <a:srgbClr val="FFC000"/>
                </a:solidFill>
              </a:rPr>
              <a:t>基本原理</a:t>
            </a:r>
            <a:endParaRPr lang="en-US" altLang="zh-CN" b="1" dirty="0" smtClean="0">
              <a:solidFill>
                <a:srgbClr val="FFC000"/>
              </a:solidFill>
            </a:endParaRPr>
          </a:p>
          <a:p>
            <a:r>
              <a:rPr lang="en-US" altLang="zh-CN" sz="1600" dirty="0">
                <a:solidFill>
                  <a:schemeClr val="bg1"/>
                </a:solidFill>
              </a:rPr>
              <a:t> </a:t>
            </a:r>
            <a:r>
              <a:rPr lang="en-US" altLang="zh-CN" sz="1600" dirty="0" smtClean="0">
                <a:solidFill>
                  <a:schemeClr val="bg1"/>
                </a:solidFill>
              </a:rPr>
              <a:t>    </a:t>
            </a:r>
            <a:r>
              <a:rPr lang="zh-CN" altLang="en-US" sz="1600" dirty="0" smtClean="0">
                <a:solidFill>
                  <a:schemeClr val="bg1"/>
                </a:solidFill>
              </a:rPr>
              <a:t>一旦节点识别出到哪里下载文件，它就会加入到一个下载机器的集合，这些机器并行地下载文件块，同时把这些数据块分发给其它节点 </a:t>
            </a:r>
            <a:endParaRPr lang="zh-CN" altLang="en-US" sz="1600" dirty="0">
              <a:solidFill>
                <a:schemeClr val="bg1"/>
              </a:solidFill>
            </a:endParaRPr>
          </a:p>
        </p:txBody>
      </p:sp>
    </p:spTree>
    <p:extLst>
      <p:ext uri="{BB962C8B-B14F-4D97-AF65-F5344CB8AC3E}">
        <p14:creationId xmlns:p14="http://schemas.microsoft.com/office/powerpoint/2010/main" val="29173089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体系结构与中间件</a:t>
            </a:r>
            <a:endParaRPr kumimoji="1" lang="zh-CN" altLang="en-US" b="1" dirty="0">
              <a:solidFill>
                <a:schemeClr val="bg1"/>
              </a:solidFill>
              <a:latin typeface="宋体"/>
              <a:ea typeface="宋体"/>
              <a:cs typeface="宋体"/>
            </a:endParaRPr>
          </a:p>
        </p:txBody>
      </p:sp>
      <p:sp>
        <p:nvSpPr>
          <p:cNvPr id="3" name="文本框 2"/>
          <p:cNvSpPr txBox="1"/>
          <p:nvPr/>
        </p:nvSpPr>
        <p:spPr>
          <a:xfrm>
            <a:off x="332656" y="1131590"/>
            <a:ext cx="6120680" cy="15664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smtClean="0">
                <a:solidFill>
                  <a:srgbClr val="FFC000"/>
                </a:solidFill>
              </a:rPr>
              <a:t>问题</a:t>
            </a:r>
            <a:endParaRPr lang="en-US" altLang="zh-CN" b="1" dirty="0" smtClean="0">
              <a:solidFill>
                <a:srgbClr val="FFC000"/>
              </a:solidFill>
            </a:endParaRPr>
          </a:p>
          <a:p>
            <a:pPr marL="742950" lvl="1" indent="-285750">
              <a:lnSpc>
                <a:spcPct val="150000"/>
              </a:lnSpc>
              <a:buFont typeface="Wingdings" panose="05000000000000000000" pitchFamily="2" charset="2"/>
              <a:buChar char="p"/>
            </a:pPr>
            <a:r>
              <a:rPr lang="zh-CN" altLang="en-US" sz="1600" dirty="0" smtClean="0">
                <a:solidFill>
                  <a:schemeClr val="bg1"/>
                </a:solidFill>
              </a:rPr>
              <a:t>分布式系统的透明性</a:t>
            </a:r>
            <a:r>
              <a:rPr lang="zh-CN" altLang="en-US" sz="1600" dirty="0">
                <a:solidFill>
                  <a:schemeClr val="bg1"/>
                </a:solidFill>
              </a:rPr>
              <a:t>；</a:t>
            </a:r>
            <a:endParaRPr lang="en-US" altLang="zh-CN" sz="1600" dirty="0">
              <a:solidFill>
                <a:schemeClr val="bg1"/>
              </a:solidFill>
            </a:endParaRPr>
          </a:p>
          <a:p>
            <a:pPr marL="742950" lvl="1" indent="-285750">
              <a:lnSpc>
                <a:spcPct val="150000"/>
              </a:lnSpc>
              <a:buFont typeface="Wingdings" panose="05000000000000000000" pitchFamily="2" charset="2"/>
              <a:buChar char="p"/>
            </a:pPr>
            <a:r>
              <a:rPr lang="zh-CN" altLang="en-US" sz="1600" dirty="0" smtClean="0">
                <a:solidFill>
                  <a:schemeClr val="bg1"/>
                </a:solidFill>
              </a:rPr>
              <a:t>体系结构非最优，需要中间件提供动态自适应能力；</a:t>
            </a:r>
            <a:endParaRPr lang="en-US" altLang="zh-CN" sz="1600" dirty="0" smtClean="0">
              <a:solidFill>
                <a:schemeClr val="bg1"/>
              </a:solidFill>
            </a:endParaRPr>
          </a:p>
          <a:p>
            <a:pPr marL="742950" lvl="1" indent="-285750">
              <a:lnSpc>
                <a:spcPct val="150000"/>
              </a:lnSpc>
              <a:buFont typeface="Wingdings" panose="05000000000000000000" pitchFamily="2" charset="2"/>
              <a:buChar char="p"/>
            </a:pPr>
            <a:r>
              <a:rPr lang="zh-CN" altLang="en-US" sz="1600" dirty="0" smtClean="0">
                <a:solidFill>
                  <a:schemeClr val="bg1"/>
                </a:solidFill>
              </a:rPr>
              <a:t>中间件的自适应能力（策略和机制分离）；</a:t>
            </a:r>
            <a:endParaRPr lang="en-US" altLang="zh-CN" sz="1600" dirty="0" smtClean="0">
              <a:solidFill>
                <a:schemeClr val="bg1"/>
              </a:solidFill>
            </a:endParaRPr>
          </a:p>
        </p:txBody>
      </p:sp>
      <p:sp>
        <p:nvSpPr>
          <p:cNvPr id="4" name="文本框 3"/>
          <p:cNvSpPr txBox="1"/>
          <p:nvPr/>
        </p:nvSpPr>
        <p:spPr>
          <a:xfrm>
            <a:off x="332656" y="2715766"/>
            <a:ext cx="6120680" cy="15664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solidFill>
                  <a:srgbClr val="FFC000"/>
                </a:solidFill>
              </a:rPr>
              <a:t>中断</a:t>
            </a:r>
            <a:r>
              <a:rPr lang="zh-CN" altLang="en-US" b="1" dirty="0" smtClean="0">
                <a:solidFill>
                  <a:srgbClr val="FFC000"/>
                </a:solidFill>
              </a:rPr>
              <a:t>器（</a:t>
            </a:r>
            <a:r>
              <a:rPr lang="en-US" altLang="zh-CN" b="1" dirty="0" smtClean="0">
                <a:solidFill>
                  <a:srgbClr val="FFC000"/>
                </a:solidFill>
              </a:rPr>
              <a:t>Interceptors</a:t>
            </a:r>
            <a:r>
              <a:rPr lang="zh-CN" altLang="en-US" b="1" dirty="0" smtClean="0">
                <a:solidFill>
                  <a:srgbClr val="FFC000"/>
                </a:solidFill>
              </a:rPr>
              <a:t>）</a:t>
            </a:r>
            <a:endParaRPr lang="en-US" altLang="zh-CN" b="1" dirty="0" smtClean="0">
              <a:solidFill>
                <a:srgbClr val="FFC000"/>
              </a:solidFill>
            </a:endParaRPr>
          </a:p>
          <a:p>
            <a:pPr marL="742950" lvl="1" indent="-285750">
              <a:lnSpc>
                <a:spcPct val="150000"/>
              </a:lnSpc>
              <a:buFont typeface="Wingdings" panose="05000000000000000000" pitchFamily="2" charset="2"/>
              <a:buChar char="p"/>
            </a:pPr>
            <a:r>
              <a:rPr lang="zh-CN" altLang="en-US" sz="1600" dirty="0">
                <a:solidFill>
                  <a:schemeClr val="bg1"/>
                </a:solidFill>
              </a:rPr>
              <a:t>中断</a:t>
            </a:r>
            <a:r>
              <a:rPr lang="zh-CN" altLang="en-US" sz="1600" dirty="0" smtClean="0">
                <a:solidFill>
                  <a:schemeClr val="bg1"/>
                </a:solidFill>
              </a:rPr>
              <a:t>器是一种软件结构；</a:t>
            </a:r>
            <a:endParaRPr lang="en-US" altLang="zh-CN" sz="1600" dirty="0" smtClean="0">
              <a:solidFill>
                <a:schemeClr val="bg1"/>
              </a:solidFill>
            </a:endParaRPr>
          </a:p>
          <a:p>
            <a:pPr marL="742950" lvl="1" indent="-285750">
              <a:lnSpc>
                <a:spcPct val="150000"/>
              </a:lnSpc>
              <a:buFont typeface="Wingdings" panose="05000000000000000000" pitchFamily="2" charset="2"/>
              <a:buChar char="p"/>
            </a:pPr>
            <a:r>
              <a:rPr lang="zh-CN" altLang="en-US" sz="1600" dirty="0">
                <a:solidFill>
                  <a:schemeClr val="bg1"/>
                </a:solidFill>
              </a:rPr>
              <a:t>中断</a:t>
            </a:r>
            <a:r>
              <a:rPr lang="zh-CN" altLang="en-US" sz="1600" dirty="0" smtClean="0">
                <a:solidFill>
                  <a:schemeClr val="bg1"/>
                </a:solidFill>
              </a:rPr>
              <a:t>器应具有通用性；</a:t>
            </a:r>
            <a:endParaRPr lang="en-US" altLang="zh-CN" sz="1600" dirty="0">
              <a:solidFill>
                <a:schemeClr val="bg1"/>
              </a:solidFill>
            </a:endParaRPr>
          </a:p>
          <a:p>
            <a:pPr marL="742950" lvl="1" indent="-285750">
              <a:lnSpc>
                <a:spcPct val="150000"/>
              </a:lnSpc>
              <a:buFont typeface="Wingdings" panose="05000000000000000000" pitchFamily="2" charset="2"/>
              <a:buChar char="p"/>
            </a:pPr>
            <a:r>
              <a:rPr lang="zh-CN" altLang="en-US" sz="1600" dirty="0" smtClean="0">
                <a:solidFill>
                  <a:schemeClr val="bg1"/>
                </a:solidFill>
              </a:rPr>
              <a:t>基于对象的分布式系统的中断；</a:t>
            </a:r>
            <a:endParaRPr lang="en-US" altLang="zh-CN" sz="1600" dirty="0" smtClean="0">
              <a:solidFill>
                <a:schemeClr val="bg1"/>
              </a:solidFill>
            </a:endParaRPr>
          </a:p>
        </p:txBody>
      </p:sp>
    </p:spTree>
    <p:extLst>
      <p:ext uri="{BB962C8B-B14F-4D97-AF65-F5344CB8AC3E}">
        <p14:creationId xmlns:p14="http://schemas.microsoft.com/office/powerpoint/2010/main" val="33357873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中断器</a:t>
            </a:r>
            <a:endParaRPr kumimoji="1" lang="zh-CN" altLang="en-US" b="1" dirty="0">
              <a:solidFill>
                <a:schemeClr val="bg1"/>
              </a:solidFill>
              <a:latin typeface="宋体"/>
              <a:ea typeface="宋体"/>
              <a:cs typeface="宋体"/>
            </a:endParaRPr>
          </a:p>
        </p:txBody>
      </p:sp>
      <p:pic>
        <p:nvPicPr>
          <p:cNvPr id="3" name="图片 2"/>
          <p:cNvPicPr>
            <a:picLocks noChangeAspect="1"/>
          </p:cNvPicPr>
          <p:nvPr/>
        </p:nvPicPr>
        <p:blipFill>
          <a:blip r:embed="rId3"/>
          <a:stretch>
            <a:fillRect/>
          </a:stretch>
        </p:blipFill>
        <p:spPr>
          <a:xfrm>
            <a:off x="1052736" y="1060938"/>
            <a:ext cx="4680520" cy="3872207"/>
          </a:xfrm>
          <a:prstGeom prst="rect">
            <a:avLst/>
          </a:prstGeom>
        </p:spPr>
      </p:pic>
    </p:spTree>
    <p:extLst>
      <p:ext uri="{BB962C8B-B14F-4D97-AF65-F5344CB8AC3E}">
        <p14:creationId xmlns:p14="http://schemas.microsoft.com/office/powerpoint/2010/main" val="34243992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自</a:t>
            </a:r>
            <a:r>
              <a:rPr kumimoji="1" lang="zh-CN" altLang="en-US" b="1" dirty="0" smtClean="0">
                <a:solidFill>
                  <a:schemeClr val="bg1"/>
                </a:solidFill>
                <a:latin typeface="宋体"/>
                <a:ea typeface="宋体"/>
                <a:cs typeface="宋体"/>
              </a:rPr>
              <a:t>适应中间件</a:t>
            </a:r>
            <a:endParaRPr kumimoji="1" lang="zh-CN" altLang="en-US" b="1" dirty="0">
              <a:solidFill>
                <a:schemeClr val="bg1"/>
              </a:solidFill>
              <a:latin typeface="宋体"/>
              <a:ea typeface="宋体"/>
              <a:cs typeface="宋体"/>
            </a:endParaRPr>
          </a:p>
        </p:txBody>
      </p:sp>
      <p:sp>
        <p:nvSpPr>
          <p:cNvPr id="3" name="文本框 2"/>
          <p:cNvSpPr txBox="1"/>
          <p:nvPr/>
        </p:nvSpPr>
        <p:spPr>
          <a:xfrm>
            <a:off x="404664" y="1177171"/>
            <a:ext cx="6120680" cy="35548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smtClean="0">
                <a:solidFill>
                  <a:srgbClr val="FFC000"/>
                </a:solidFill>
              </a:rPr>
              <a:t>要点分离</a:t>
            </a:r>
            <a:endParaRPr lang="en-US" altLang="zh-CN" b="1" dirty="0" smtClean="0">
              <a:solidFill>
                <a:srgbClr val="FFC000"/>
              </a:solidFill>
            </a:endParaRPr>
          </a:p>
          <a:p>
            <a:pPr>
              <a:lnSpc>
                <a:spcPct val="150000"/>
              </a:lnSpc>
            </a:pPr>
            <a:r>
              <a:rPr lang="en-US" altLang="zh-CN" sz="1600" b="1" dirty="0">
                <a:solidFill>
                  <a:srgbClr val="FFC000"/>
                </a:solidFill>
              </a:rPr>
              <a:t> </a:t>
            </a:r>
            <a:r>
              <a:rPr lang="en-US" altLang="zh-CN" sz="1600" b="1" dirty="0" smtClean="0">
                <a:solidFill>
                  <a:srgbClr val="FFC000"/>
                </a:solidFill>
              </a:rPr>
              <a:t>   </a:t>
            </a:r>
            <a:r>
              <a:rPr lang="zh-CN" altLang="en-US" sz="1600" dirty="0" smtClean="0">
                <a:solidFill>
                  <a:schemeClr val="bg1"/>
                </a:solidFill>
              </a:rPr>
              <a:t>把要实现功能的部分与非功能部分如可靠性等分开如面向方面的编程，</a:t>
            </a:r>
            <a:r>
              <a:rPr lang="en-US" altLang="zh-CN" sz="1600" dirty="0" smtClean="0">
                <a:solidFill>
                  <a:schemeClr val="bg1"/>
                </a:solidFill>
              </a:rPr>
              <a:t>annotation </a:t>
            </a:r>
            <a:r>
              <a:rPr lang="zh-CN" altLang="en-US" sz="1600" dirty="0" smtClean="0">
                <a:solidFill>
                  <a:schemeClr val="bg1"/>
                </a:solidFill>
              </a:rPr>
              <a:t>（注解）；</a:t>
            </a:r>
            <a:endParaRPr lang="en-US" altLang="zh-CN" sz="1600" dirty="0" smtClean="0">
              <a:solidFill>
                <a:schemeClr val="bg1"/>
              </a:solidFill>
            </a:endParaRPr>
          </a:p>
          <a:p>
            <a:pPr marL="285750" indent="-285750">
              <a:lnSpc>
                <a:spcPct val="150000"/>
              </a:lnSpc>
              <a:buFont typeface="Wingdings" panose="05000000000000000000" pitchFamily="2" charset="2"/>
              <a:buChar char="Ø"/>
            </a:pPr>
            <a:r>
              <a:rPr lang="zh-CN" altLang="en-US" b="1" dirty="0">
                <a:solidFill>
                  <a:srgbClr val="FFC000"/>
                </a:solidFill>
              </a:rPr>
              <a:t>计算反射</a:t>
            </a:r>
            <a:endParaRPr lang="en-US" altLang="zh-CN" b="1" dirty="0">
              <a:solidFill>
                <a:srgbClr val="FFC000"/>
              </a:solidFill>
            </a:endParaRPr>
          </a:p>
          <a:p>
            <a:pPr>
              <a:lnSpc>
                <a:spcPct val="150000"/>
              </a:lnSpc>
            </a:pPr>
            <a:r>
              <a:rPr lang="en-US" altLang="zh-CN" sz="1600" dirty="0">
                <a:solidFill>
                  <a:schemeClr val="bg1"/>
                </a:solidFill>
              </a:rPr>
              <a:t> </a:t>
            </a:r>
            <a:r>
              <a:rPr lang="en-US" altLang="zh-CN" sz="1600" dirty="0" smtClean="0">
                <a:solidFill>
                  <a:schemeClr val="bg1"/>
                </a:solidFill>
              </a:rPr>
              <a:t> </a:t>
            </a:r>
            <a:r>
              <a:rPr lang="zh-CN" altLang="en-US" sz="1600" dirty="0">
                <a:solidFill>
                  <a:schemeClr val="bg1"/>
                </a:solidFill>
              </a:rPr>
              <a:t> </a:t>
            </a:r>
            <a:r>
              <a:rPr lang="zh-CN" altLang="en-US" sz="1600" dirty="0" smtClean="0">
                <a:solidFill>
                  <a:schemeClr val="bg1"/>
                </a:solidFill>
              </a:rPr>
              <a:t>  让程序在运行时刻检查自己的行为，如果有必要，调整其行为，</a:t>
            </a:r>
            <a:r>
              <a:rPr lang="en-US" altLang="zh-CN" sz="1600" dirty="0" smtClean="0">
                <a:solidFill>
                  <a:schemeClr val="bg1"/>
                </a:solidFill>
              </a:rPr>
              <a:t>Java</a:t>
            </a:r>
            <a:r>
              <a:rPr lang="zh-CN" altLang="en-US" sz="1600" dirty="0" smtClean="0">
                <a:solidFill>
                  <a:schemeClr val="bg1"/>
                </a:solidFill>
              </a:rPr>
              <a:t>、</a:t>
            </a:r>
            <a:r>
              <a:rPr lang="en-US" altLang="zh-CN" sz="1600" dirty="0" smtClean="0">
                <a:solidFill>
                  <a:schemeClr val="bg1"/>
                </a:solidFill>
              </a:rPr>
              <a:t>Python</a:t>
            </a:r>
            <a:r>
              <a:rPr lang="zh-CN" altLang="en-US" sz="1600" dirty="0" smtClean="0">
                <a:solidFill>
                  <a:schemeClr val="bg1"/>
                </a:solidFill>
              </a:rPr>
              <a:t>、</a:t>
            </a:r>
            <a:r>
              <a:rPr lang="en-US" altLang="zh-CN" sz="1600" dirty="0" smtClean="0">
                <a:solidFill>
                  <a:schemeClr val="bg1"/>
                </a:solidFill>
              </a:rPr>
              <a:t>C#</a:t>
            </a:r>
            <a:r>
              <a:rPr lang="zh-CN" altLang="en-US" sz="1600" dirty="0" smtClean="0">
                <a:solidFill>
                  <a:schemeClr val="bg1"/>
                </a:solidFill>
              </a:rPr>
              <a:t>等编程语言均支持这一功能；</a:t>
            </a:r>
            <a:endParaRPr lang="en-US" altLang="zh-CN" sz="1600" dirty="0" smtClean="0">
              <a:solidFill>
                <a:schemeClr val="bg1"/>
              </a:solidFill>
            </a:endParaRPr>
          </a:p>
          <a:p>
            <a:pPr marL="285750" indent="-285750">
              <a:lnSpc>
                <a:spcPct val="150000"/>
              </a:lnSpc>
              <a:buFont typeface="Wingdings" panose="05000000000000000000" pitchFamily="2" charset="2"/>
              <a:buChar char="Ø"/>
            </a:pPr>
            <a:r>
              <a:rPr lang="zh-CN" altLang="en-US" b="1" dirty="0">
                <a:solidFill>
                  <a:srgbClr val="FFC000"/>
                </a:solidFill>
              </a:rPr>
              <a:t>基于组件的设计</a:t>
            </a:r>
            <a:endParaRPr lang="en-US" altLang="zh-CN" b="1" dirty="0">
              <a:solidFill>
                <a:srgbClr val="FFC000"/>
              </a:solidFill>
            </a:endParaRPr>
          </a:p>
          <a:p>
            <a:pPr>
              <a:lnSpc>
                <a:spcPct val="150000"/>
              </a:lnSpc>
            </a:pPr>
            <a:r>
              <a:rPr lang="en-US" altLang="zh-CN" sz="1600" dirty="0">
                <a:solidFill>
                  <a:schemeClr val="bg1"/>
                </a:solidFill>
              </a:rPr>
              <a:t> </a:t>
            </a:r>
            <a:r>
              <a:rPr lang="en-US" altLang="zh-CN" sz="1600" dirty="0" smtClean="0">
                <a:solidFill>
                  <a:schemeClr val="bg1"/>
                </a:solidFill>
              </a:rPr>
              <a:t>   </a:t>
            </a:r>
            <a:r>
              <a:rPr lang="zh-CN" altLang="en-US" sz="1600" dirty="0" smtClean="0">
                <a:solidFill>
                  <a:schemeClr val="bg1"/>
                </a:solidFill>
              </a:rPr>
              <a:t>通过组件的不同组合来支持自适应。 系统可以在设计时静态配置，或者是在运行时动态配置。</a:t>
            </a:r>
            <a:endParaRPr lang="en-US" altLang="zh-CN" sz="1600" dirty="0" smtClean="0">
              <a:solidFill>
                <a:schemeClr val="bg1"/>
              </a:solidFill>
            </a:endParaRPr>
          </a:p>
        </p:txBody>
      </p:sp>
      <p:sp>
        <p:nvSpPr>
          <p:cNvPr id="4" name="椭圆形标注 3"/>
          <p:cNvSpPr/>
          <p:nvPr/>
        </p:nvSpPr>
        <p:spPr>
          <a:xfrm>
            <a:off x="1340768" y="3147814"/>
            <a:ext cx="5184576" cy="648072"/>
          </a:xfrm>
          <a:prstGeom prst="wedgeEllipseCallout">
            <a:avLst>
              <a:gd name="adj1" fmla="val -25938"/>
              <a:gd name="adj2" fmla="val 754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软件的自适应、自演化能力的重要性</a:t>
            </a:r>
            <a:endParaRPr lang="zh-CN" altLang="en-US" sz="1600" dirty="0">
              <a:solidFill>
                <a:schemeClr val="tx1"/>
              </a:solidFill>
            </a:endParaRPr>
          </a:p>
        </p:txBody>
      </p:sp>
    </p:spTree>
    <p:extLst>
      <p:ext uri="{BB962C8B-B14F-4D97-AF65-F5344CB8AC3E}">
        <p14:creationId xmlns:p14="http://schemas.microsoft.com/office/powerpoint/2010/main" val="243371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分布式系统的自我管理</a:t>
            </a:r>
            <a:endParaRPr kumimoji="1" lang="zh-CN" altLang="en-US" b="1" dirty="0">
              <a:solidFill>
                <a:schemeClr val="bg1"/>
              </a:solidFill>
              <a:latin typeface="宋体"/>
              <a:ea typeface="宋体"/>
              <a:cs typeface="宋体"/>
            </a:endParaRPr>
          </a:p>
        </p:txBody>
      </p:sp>
      <p:sp>
        <p:nvSpPr>
          <p:cNvPr id="3" name="圆角矩形 2"/>
          <p:cNvSpPr/>
          <p:nvPr/>
        </p:nvSpPr>
        <p:spPr>
          <a:xfrm>
            <a:off x="476672" y="1203598"/>
            <a:ext cx="1584176" cy="360040"/>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50000"/>
              </a:lnSpc>
              <a:buFont typeface="Wingdings" panose="05000000000000000000" pitchFamily="2" charset="2"/>
              <a:buChar char="Ø"/>
            </a:pPr>
            <a:r>
              <a:rPr lang="zh-CN" altLang="en-US" sz="1600" b="1" dirty="0" smtClean="0">
                <a:solidFill>
                  <a:schemeClr val="tx1"/>
                </a:solidFill>
              </a:rPr>
              <a:t>观察发现</a:t>
            </a:r>
            <a:endParaRPr lang="en-US" altLang="zh-CN" sz="1600" b="1" dirty="0" smtClean="0">
              <a:solidFill>
                <a:schemeClr val="tx1"/>
              </a:solidFill>
            </a:endParaRPr>
          </a:p>
        </p:txBody>
      </p:sp>
      <p:sp>
        <p:nvSpPr>
          <p:cNvPr id="4" name="文本框 3"/>
          <p:cNvSpPr txBox="1"/>
          <p:nvPr/>
        </p:nvSpPr>
        <p:spPr>
          <a:xfrm>
            <a:off x="476672" y="1563638"/>
            <a:ext cx="6120680" cy="830997"/>
          </a:xfrm>
          <a:prstGeom prst="rect">
            <a:avLst/>
          </a:prstGeom>
          <a:noFill/>
        </p:spPr>
        <p:txBody>
          <a:bodyPr wrap="square" rtlCol="0">
            <a:spAutoFit/>
          </a:bodyPr>
          <a:lstStyle/>
          <a:p>
            <a:pPr>
              <a:lnSpc>
                <a:spcPct val="150000"/>
              </a:lnSpc>
            </a:pPr>
            <a:r>
              <a:rPr lang="zh-CN" altLang="en-US" sz="1600" dirty="0" smtClean="0">
                <a:solidFill>
                  <a:schemeClr val="bg1"/>
                </a:solidFill>
              </a:rPr>
              <a:t>     在需要完成自适应功能时， 系统架构和软件架构之间的界线逐渐模糊。 </a:t>
            </a:r>
            <a:endParaRPr lang="zh-CN" altLang="en-US" sz="1600" dirty="0">
              <a:solidFill>
                <a:schemeClr val="bg1"/>
              </a:solidFill>
            </a:endParaRPr>
          </a:p>
        </p:txBody>
      </p:sp>
      <p:sp>
        <p:nvSpPr>
          <p:cNvPr id="5" name="圆角矩形 4"/>
          <p:cNvSpPr/>
          <p:nvPr/>
        </p:nvSpPr>
        <p:spPr>
          <a:xfrm>
            <a:off x="528246" y="2355726"/>
            <a:ext cx="1584176" cy="360040"/>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50000"/>
              </a:lnSpc>
              <a:buFont typeface="Wingdings" panose="05000000000000000000" pitchFamily="2" charset="2"/>
              <a:buChar char="Ø"/>
            </a:pPr>
            <a:r>
              <a:rPr lang="zh-CN" altLang="en-US" sz="1600" b="1" dirty="0" smtClean="0">
                <a:solidFill>
                  <a:schemeClr val="tx1"/>
                </a:solidFill>
              </a:rPr>
              <a:t>自主计算</a:t>
            </a:r>
            <a:endParaRPr lang="en-US" altLang="zh-CN" sz="1600" b="1" dirty="0" smtClean="0">
              <a:solidFill>
                <a:schemeClr val="tx1"/>
              </a:solidFill>
            </a:endParaRPr>
          </a:p>
        </p:txBody>
      </p:sp>
      <p:sp>
        <p:nvSpPr>
          <p:cNvPr id="7" name="文本框 6"/>
          <p:cNvSpPr txBox="1"/>
          <p:nvPr/>
        </p:nvSpPr>
        <p:spPr>
          <a:xfrm>
            <a:off x="476672" y="2715766"/>
            <a:ext cx="6120680" cy="1938992"/>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1600" dirty="0" smtClean="0">
                <a:solidFill>
                  <a:schemeClr val="bg1"/>
                </a:solidFill>
              </a:rPr>
              <a:t>      </a:t>
            </a:r>
            <a:r>
              <a:rPr lang="zh-CN" altLang="en-US" sz="1600" dirty="0" smtClean="0">
                <a:solidFill>
                  <a:schemeClr val="bg1"/>
                </a:solidFill>
              </a:rPr>
              <a:t>自我管理；</a:t>
            </a:r>
            <a:endParaRPr lang="en-US" altLang="zh-CN" sz="1600" dirty="0" smtClean="0">
              <a:solidFill>
                <a:schemeClr val="bg1"/>
              </a:solidFill>
            </a:endParaRPr>
          </a:p>
          <a:p>
            <a:pPr marL="285750" indent="-285750">
              <a:lnSpc>
                <a:spcPct val="150000"/>
              </a:lnSpc>
              <a:buFont typeface="Wingdings" panose="05000000000000000000" pitchFamily="2" charset="2"/>
              <a:buChar char="p"/>
            </a:pPr>
            <a:r>
              <a:rPr lang="en-US" altLang="zh-CN" sz="1600" b="1" dirty="0">
                <a:solidFill>
                  <a:srgbClr val="FFC000"/>
                </a:solidFill>
              </a:rPr>
              <a:t> </a:t>
            </a:r>
            <a:r>
              <a:rPr lang="en-US" altLang="zh-CN" sz="1600" b="1" dirty="0" smtClean="0">
                <a:solidFill>
                  <a:srgbClr val="FFC000"/>
                </a:solidFill>
              </a:rPr>
              <a:t>     </a:t>
            </a:r>
            <a:r>
              <a:rPr lang="zh-CN" altLang="en-US" sz="1600" b="1" dirty="0" smtClean="0">
                <a:solidFill>
                  <a:srgbClr val="FFC000"/>
                </a:solidFill>
              </a:rPr>
              <a:t>自我恢复；</a:t>
            </a:r>
            <a:endParaRPr lang="en-US" altLang="zh-CN" sz="1600" b="1" dirty="0" smtClean="0">
              <a:solidFill>
                <a:srgbClr val="FFC000"/>
              </a:solidFill>
            </a:endParaRPr>
          </a:p>
          <a:p>
            <a:pPr marL="285750" indent="-285750">
              <a:lnSpc>
                <a:spcPct val="150000"/>
              </a:lnSpc>
              <a:buFont typeface="Wingdings" panose="05000000000000000000" pitchFamily="2" charset="2"/>
              <a:buChar char="p"/>
            </a:pPr>
            <a:r>
              <a:rPr lang="en-US" altLang="zh-CN" sz="1600" b="1" dirty="0">
                <a:solidFill>
                  <a:srgbClr val="FFC000"/>
                </a:solidFill>
              </a:rPr>
              <a:t> </a:t>
            </a:r>
            <a:r>
              <a:rPr lang="en-US" altLang="zh-CN" sz="1600" b="1" dirty="0" smtClean="0">
                <a:solidFill>
                  <a:srgbClr val="FFC000"/>
                </a:solidFill>
              </a:rPr>
              <a:t>     </a:t>
            </a:r>
            <a:r>
              <a:rPr lang="zh-CN" altLang="en-US" sz="1600" b="1" dirty="0" smtClean="0">
                <a:solidFill>
                  <a:srgbClr val="FFC000"/>
                </a:solidFill>
              </a:rPr>
              <a:t>自我配置；</a:t>
            </a:r>
            <a:endParaRPr lang="en-US" altLang="zh-CN" sz="1600" b="1" dirty="0" smtClean="0">
              <a:solidFill>
                <a:srgbClr val="FFC000"/>
              </a:solidFill>
            </a:endParaRPr>
          </a:p>
          <a:p>
            <a:pPr marL="285750" indent="-285750">
              <a:lnSpc>
                <a:spcPct val="150000"/>
              </a:lnSpc>
              <a:buFont typeface="Wingdings" panose="05000000000000000000" pitchFamily="2" charset="2"/>
              <a:buChar char="p"/>
            </a:pPr>
            <a:r>
              <a:rPr lang="en-US" altLang="zh-CN" sz="1600" b="1" dirty="0">
                <a:solidFill>
                  <a:srgbClr val="FFC000"/>
                </a:solidFill>
              </a:rPr>
              <a:t> </a:t>
            </a:r>
            <a:r>
              <a:rPr lang="en-US" altLang="zh-CN" sz="1600" b="1" dirty="0" smtClean="0">
                <a:solidFill>
                  <a:srgbClr val="FFC000"/>
                </a:solidFill>
              </a:rPr>
              <a:t>     </a:t>
            </a:r>
            <a:r>
              <a:rPr lang="zh-CN" altLang="en-US" sz="1600" b="1" dirty="0" smtClean="0">
                <a:solidFill>
                  <a:srgbClr val="FFC000"/>
                </a:solidFill>
              </a:rPr>
              <a:t>自我优化；  </a:t>
            </a:r>
            <a:endParaRPr lang="en-US" altLang="zh-CN" sz="1600" b="1" dirty="0" smtClean="0">
              <a:solidFill>
                <a:srgbClr val="FFC000"/>
              </a:solidFill>
            </a:endParaRPr>
          </a:p>
          <a:p>
            <a:pPr marL="285750" indent="-285750">
              <a:lnSpc>
                <a:spcPct val="150000"/>
              </a:lnSpc>
              <a:buFont typeface="Wingdings" panose="05000000000000000000" pitchFamily="2" charset="2"/>
              <a:buChar char="p"/>
            </a:pPr>
            <a:r>
              <a:rPr lang="en-US" altLang="zh-CN" sz="1600" dirty="0">
                <a:solidFill>
                  <a:schemeClr val="bg1"/>
                </a:solidFill>
              </a:rPr>
              <a:t> </a:t>
            </a:r>
            <a:r>
              <a:rPr lang="en-US" altLang="zh-CN" sz="1600" dirty="0" smtClean="0">
                <a:solidFill>
                  <a:schemeClr val="bg1"/>
                </a:solidFill>
              </a:rPr>
              <a:t>     </a:t>
            </a:r>
            <a:r>
              <a:rPr lang="zh-CN" altLang="en-US" sz="1600" dirty="0" smtClean="0">
                <a:solidFill>
                  <a:schemeClr val="bg1"/>
                </a:solidFill>
              </a:rPr>
              <a:t>自我</a:t>
            </a:r>
            <a:r>
              <a:rPr lang="en-US" altLang="zh-CN" sz="1600" dirty="0" smtClean="0">
                <a:solidFill>
                  <a:schemeClr val="bg1"/>
                </a:solidFill>
              </a:rPr>
              <a:t>*</a:t>
            </a:r>
          </a:p>
        </p:txBody>
      </p:sp>
    </p:spTree>
    <p:extLst>
      <p:ext uri="{BB962C8B-B14F-4D97-AF65-F5344CB8AC3E}">
        <p14:creationId xmlns:p14="http://schemas.microsoft.com/office/powerpoint/2010/main" val="30402788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反馈控制模型</a:t>
            </a:r>
            <a:endParaRPr kumimoji="1" lang="zh-CN" altLang="en-US" b="1" dirty="0">
              <a:solidFill>
                <a:schemeClr val="bg1"/>
              </a:solidFill>
              <a:latin typeface="宋体"/>
              <a:ea typeface="宋体"/>
              <a:cs typeface="宋体"/>
            </a:endParaRPr>
          </a:p>
        </p:txBody>
      </p:sp>
      <p:sp>
        <p:nvSpPr>
          <p:cNvPr id="3" name="圆角矩形 2"/>
          <p:cNvSpPr/>
          <p:nvPr/>
        </p:nvSpPr>
        <p:spPr>
          <a:xfrm>
            <a:off x="404664" y="1203598"/>
            <a:ext cx="6120680" cy="792088"/>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50000"/>
              </a:lnSpc>
              <a:buFont typeface="Wingdings" panose="05000000000000000000" pitchFamily="2" charset="2"/>
              <a:buChar char="Ø"/>
            </a:pPr>
            <a:r>
              <a:rPr lang="zh-CN" altLang="en-US" sz="1600" b="1" dirty="0" smtClean="0">
                <a:solidFill>
                  <a:schemeClr val="tx1"/>
                </a:solidFill>
              </a:rPr>
              <a:t>反馈控制循环</a:t>
            </a:r>
            <a:endParaRPr lang="en-US" altLang="zh-CN" sz="1600" b="1" dirty="0" smtClean="0">
              <a:solidFill>
                <a:schemeClr val="tx1"/>
              </a:solidFill>
            </a:endParaRPr>
          </a:p>
          <a:p>
            <a:pPr marL="0" lvl="1">
              <a:lnSpc>
                <a:spcPct val="150000"/>
              </a:lnSpc>
            </a:pPr>
            <a:r>
              <a:rPr lang="en-US" altLang="zh-CN" sz="1600" dirty="0">
                <a:solidFill>
                  <a:schemeClr val="tx1"/>
                </a:solidFill>
              </a:rPr>
              <a:t> </a:t>
            </a:r>
            <a:r>
              <a:rPr lang="en-US" altLang="zh-CN" sz="1600" dirty="0" smtClean="0">
                <a:solidFill>
                  <a:schemeClr val="tx1"/>
                </a:solidFill>
              </a:rPr>
              <a:t>     </a:t>
            </a:r>
            <a:r>
              <a:rPr lang="zh-CN" altLang="en-US" sz="1600" dirty="0" smtClean="0">
                <a:solidFill>
                  <a:schemeClr val="tx1"/>
                </a:solidFill>
              </a:rPr>
              <a:t>自主计算往往通过反馈控制循环实现自适应性</a:t>
            </a:r>
            <a:endParaRPr lang="en-US" altLang="zh-CN" sz="1600" dirty="0" smtClean="0">
              <a:solidFill>
                <a:schemeClr val="tx1"/>
              </a:solidFill>
            </a:endParaRPr>
          </a:p>
        </p:txBody>
      </p:sp>
      <p:pic>
        <p:nvPicPr>
          <p:cNvPr id="4" name="图片 3"/>
          <p:cNvPicPr>
            <a:picLocks noChangeAspect="1"/>
          </p:cNvPicPr>
          <p:nvPr/>
        </p:nvPicPr>
        <p:blipFill>
          <a:blip r:embed="rId2"/>
          <a:stretch>
            <a:fillRect/>
          </a:stretch>
        </p:blipFill>
        <p:spPr>
          <a:xfrm>
            <a:off x="549253" y="2067694"/>
            <a:ext cx="5735096" cy="2961271"/>
          </a:xfrm>
          <a:prstGeom prst="rect">
            <a:avLst/>
          </a:prstGeom>
        </p:spPr>
      </p:pic>
    </p:spTree>
    <p:extLst>
      <p:ext uri="{BB962C8B-B14F-4D97-AF65-F5344CB8AC3E}">
        <p14:creationId xmlns:p14="http://schemas.microsoft.com/office/powerpoint/2010/main" val="4148440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示例：</a:t>
            </a:r>
            <a:r>
              <a:rPr kumimoji="1" lang="en-US" altLang="zh-CN" b="1" dirty="0" smtClean="0">
                <a:solidFill>
                  <a:schemeClr val="bg1"/>
                </a:solidFill>
                <a:latin typeface="宋体"/>
                <a:ea typeface="宋体"/>
                <a:cs typeface="宋体"/>
              </a:rPr>
              <a:t>Astrolabe</a:t>
            </a:r>
            <a:r>
              <a:rPr kumimoji="1" lang="zh-CN" altLang="en-US" b="1" dirty="0" smtClean="0">
                <a:solidFill>
                  <a:schemeClr val="bg1"/>
                </a:solidFill>
                <a:latin typeface="宋体"/>
                <a:ea typeface="宋体"/>
                <a:cs typeface="宋体"/>
              </a:rPr>
              <a:t>监视系统</a:t>
            </a:r>
            <a:endParaRPr kumimoji="1" lang="zh-CN" altLang="en-US" b="1" dirty="0">
              <a:solidFill>
                <a:schemeClr val="bg1"/>
              </a:solidFill>
              <a:latin typeface="宋体"/>
              <a:ea typeface="宋体"/>
              <a:cs typeface="宋体"/>
            </a:endParaRPr>
          </a:p>
        </p:txBody>
      </p:sp>
      <p:pic>
        <p:nvPicPr>
          <p:cNvPr id="3" name="图片 2"/>
          <p:cNvPicPr>
            <a:picLocks noChangeAspect="1"/>
          </p:cNvPicPr>
          <p:nvPr/>
        </p:nvPicPr>
        <p:blipFill>
          <a:blip r:embed="rId2"/>
          <a:stretch>
            <a:fillRect/>
          </a:stretch>
        </p:blipFill>
        <p:spPr>
          <a:xfrm>
            <a:off x="374699" y="1491630"/>
            <a:ext cx="5934621" cy="3173317"/>
          </a:xfrm>
          <a:prstGeom prst="rect">
            <a:avLst/>
          </a:prstGeom>
        </p:spPr>
      </p:pic>
    </p:spTree>
    <p:extLst>
      <p:ext uri="{BB962C8B-B14F-4D97-AF65-F5344CB8AC3E}">
        <p14:creationId xmlns:p14="http://schemas.microsoft.com/office/powerpoint/2010/main" val="13524142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8640" y="1635646"/>
            <a:ext cx="6578615" cy="2646487"/>
          </a:xfrm>
          <a:prstGeom prst="rect">
            <a:avLst/>
          </a:prstGeom>
        </p:spPr>
      </p:pic>
      <p:sp>
        <p:nvSpPr>
          <p:cNvPr id="3" name="文本框 2">
            <a:extLst>
              <a:ext uri="{FF2B5EF4-FFF2-40B4-BE49-F238E27FC236}">
                <a16:creationId xmlns:a16="http://schemas.microsoft.com/office/drawing/2014/main" id="{FF63C36D-0030-4F3F-88A9-44E0A42B9521}"/>
              </a:ext>
            </a:extLst>
          </p:cNvPr>
          <p:cNvSpPr txBox="1"/>
          <p:nvPr/>
        </p:nvSpPr>
        <p:spPr>
          <a:xfrm>
            <a:off x="-23718" y="762258"/>
            <a:ext cx="6333038" cy="369332"/>
          </a:xfrm>
          <a:prstGeom prst="rect">
            <a:avLst/>
          </a:prstGeom>
          <a:noFill/>
        </p:spPr>
        <p:txBody>
          <a:bodyPr wrap="square" rtlCol="0">
            <a:spAutoFit/>
          </a:bodyPr>
          <a:lstStyle/>
          <a:p>
            <a:r>
              <a:rPr kumimoji="1" lang="en-US" altLang="zh-CN" b="1" dirty="0" smtClean="0">
                <a:solidFill>
                  <a:schemeClr val="bg1"/>
                </a:solidFill>
                <a:latin typeface="宋体"/>
                <a:ea typeface="宋体"/>
                <a:cs typeface="宋体"/>
              </a:rPr>
              <a:t>Prometheus + </a:t>
            </a:r>
            <a:r>
              <a:rPr kumimoji="1" lang="en-US" altLang="zh-CN" b="1" dirty="0" err="1" smtClean="0">
                <a:solidFill>
                  <a:schemeClr val="bg1"/>
                </a:solidFill>
                <a:latin typeface="宋体"/>
                <a:ea typeface="宋体"/>
                <a:cs typeface="宋体"/>
              </a:rPr>
              <a:t>Grafana</a:t>
            </a:r>
            <a:endParaRPr kumimoji="1" lang="zh-CN" altLang="en-US" b="1" dirty="0">
              <a:solidFill>
                <a:schemeClr val="bg1"/>
              </a:solidFill>
              <a:latin typeface="宋体"/>
              <a:ea typeface="宋体"/>
              <a:cs typeface="宋体"/>
            </a:endParaRPr>
          </a:p>
        </p:txBody>
      </p:sp>
    </p:spTree>
    <p:extLst>
      <p:ext uri="{BB962C8B-B14F-4D97-AF65-F5344CB8AC3E}">
        <p14:creationId xmlns:p14="http://schemas.microsoft.com/office/powerpoint/2010/main" val="14837985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3884766" cy="442878"/>
          </a:xfrm>
          <a:prstGeom prst="rect">
            <a:avLst/>
          </a:prstGeom>
          <a:noFill/>
        </p:spPr>
        <p:txBody>
          <a:bodyPr wrap="square" rtlCol="0">
            <a:spAutoFit/>
          </a:bodyPr>
          <a:lstStyle/>
          <a:p>
            <a:pPr>
              <a:lnSpc>
                <a:spcPct val="150000"/>
              </a:lnSpc>
            </a:pPr>
            <a:r>
              <a:rPr kumimoji="1" lang="zh-CN" altLang="en-US" b="1" dirty="0">
                <a:solidFill>
                  <a:schemeClr val="bg1"/>
                </a:solidFill>
                <a:latin typeface="宋体"/>
                <a:ea typeface="宋体"/>
                <a:cs typeface="宋体"/>
              </a:rPr>
              <a:t>总结</a:t>
            </a:r>
            <a:endParaRPr kumimoji="1" lang="en-US" altLang="zh-CN" b="1" dirty="0">
              <a:solidFill>
                <a:schemeClr val="bg1"/>
              </a:solidFill>
              <a:latin typeface="宋体"/>
              <a:ea typeface="宋体"/>
              <a:cs typeface="宋体"/>
            </a:endParaRPr>
          </a:p>
        </p:txBody>
      </p:sp>
      <p:sp>
        <p:nvSpPr>
          <p:cNvPr id="4" name="文本框 3"/>
          <p:cNvSpPr txBox="1"/>
          <p:nvPr/>
        </p:nvSpPr>
        <p:spPr>
          <a:xfrm>
            <a:off x="764704" y="1707654"/>
            <a:ext cx="5904656"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smtClean="0">
                <a:solidFill>
                  <a:schemeClr val="bg1"/>
                </a:solidFill>
              </a:rPr>
              <a:t>分布式软件架构和系统体系结构；</a:t>
            </a:r>
            <a:endParaRPr lang="en-US" altLang="zh-CN" b="1" dirty="0" smtClean="0">
              <a:solidFill>
                <a:schemeClr val="bg1"/>
              </a:solidFill>
            </a:endParaRPr>
          </a:p>
          <a:p>
            <a:pPr marL="285750" indent="-285750">
              <a:lnSpc>
                <a:spcPct val="150000"/>
              </a:lnSpc>
              <a:buFont typeface="Wingdings" panose="05000000000000000000" pitchFamily="2" charset="2"/>
              <a:buChar char="Ø"/>
            </a:pPr>
            <a:r>
              <a:rPr lang="zh-CN" altLang="en-US" b="1" dirty="0" smtClean="0">
                <a:solidFill>
                  <a:schemeClr val="bg1"/>
                </a:solidFill>
              </a:rPr>
              <a:t>体系结构风格；</a:t>
            </a:r>
            <a:endParaRPr lang="en-US" altLang="zh-CN" b="1" dirty="0">
              <a:solidFill>
                <a:schemeClr val="bg1"/>
              </a:solidFill>
            </a:endParaRPr>
          </a:p>
          <a:p>
            <a:pPr marL="285750" indent="-285750">
              <a:lnSpc>
                <a:spcPct val="150000"/>
              </a:lnSpc>
              <a:buFont typeface="Wingdings" panose="05000000000000000000" pitchFamily="2" charset="2"/>
              <a:buChar char="Ø"/>
            </a:pPr>
            <a:r>
              <a:rPr lang="zh-CN" altLang="en-US" b="1" dirty="0" smtClean="0">
                <a:solidFill>
                  <a:schemeClr val="bg1"/>
                </a:solidFill>
              </a:rPr>
              <a:t>客户端</a:t>
            </a:r>
            <a:r>
              <a:rPr lang="en-US" altLang="zh-CN" b="1" dirty="0" smtClean="0">
                <a:solidFill>
                  <a:schemeClr val="bg1"/>
                </a:solidFill>
              </a:rPr>
              <a:t>-</a:t>
            </a:r>
            <a:r>
              <a:rPr lang="zh-CN" altLang="en-US" b="1" dirty="0" smtClean="0">
                <a:solidFill>
                  <a:schemeClr val="bg1"/>
                </a:solidFill>
              </a:rPr>
              <a:t>服务器模型</a:t>
            </a:r>
            <a:endParaRPr lang="en-US" altLang="zh-CN" b="1" dirty="0" smtClean="0">
              <a:solidFill>
                <a:schemeClr val="bg1"/>
              </a:solidFill>
            </a:endParaRPr>
          </a:p>
          <a:p>
            <a:pPr marL="285750" indent="-285750">
              <a:lnSpc>
                <a:spcPct val="150000"/>
              </a:lnSpc>
              <a:buFont typeface="Wingdings" panose="05000000000000000000" pitchFamily="2" charset="2"/>
              <a:buChar char="Ø"/>
            </a:pPr>
            <a:r>
              <a:rPr lang="zh-CN" altLang="en-US" b="1" dirty="0" smtClean="0">
                <a:solidFill>
                  <a:schemeClr val="bg1"/>
                </a:solidFill>
              </a:rPr>
              <a:t>点对点系统；</a:t>
            </a:r>
            <a:endParaRPr lang="en-US" altLang="zh-CN" b="1" dirty="0" smtClean="0">
              <a:solidFill>
                <a:schemeClr val="bg1"/>
              </a:solidFill>
            </a:endParaRPr>
          </a:p>
          <a:p>
            <a:pPr marL="285750" indent="-285750">
              <a:lnSpc>
                <a:spcPct val="150000"/>
              </a:lnSpc>
              <a:buFont typeface="Wingdings" panose="05000000000000000000" pitchFamily="2" charset="2"/>
              <a:buChar char="Ø"/>
            </a:pPr>
            <a:r>
              <a:rPr lang="zh-CN" altLang="en-US" b="1" dirty="0" smtClean="0">
                <a:solidFill>
                  <a:schemeClr val="bg1"/>
                </a:solidFill>
              </a:rPr>
              <a:t>分布式系统的自我管理；</a:t>
            </a:r>
            <a:r>
              <a:rPr lang="en-US" altLang="zh-CN" b="1" dirty="0" smtClean="0">
                <a:solidFill>
                  <a:schemeClr val="bg1"/>
                </a:solidFill>
              </a:rPr>
              <a:t>    </a:t>
            </a:r>
            <a:endParaRPr lang="en-US" altLang="zh-CN" b="1" dirty="0">
              <a:solidFill>
                <a:schemeClr val="bg1"/>
              </a:solidFill>
            </a:endParaRPr>
          </a:p>
        </p:txBody>
      </p:sp>
    </p:spTree>
    <p:extLst>
      <p:ext uri="{BB962C8B-B14F-4D97-AF65-F5344CB8AC3E}">
        <p14:creationId xmlns:p14="http://schemas.microsoft.com/office/powerpoint/2010/main" val="271649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2804646" cy="369332"/>
          </a:xfrm>
          <a:prstGeom prst="rect">
            <a:avLst/>
          </a:prstGeom>
          <a:noFill/>
        </p:spPr>
        <p:txBody>
          <a:bodyPr wrap="square" rtlCol="0">
            <a:spAutoFit/>
          </a:bodyPr>
          <a:lstStyle/>
          <a:p>
            <a:r>
              <a:rPr kumimoji="1" lang="zh-CN" altLang="en-US" b="1" dirty="0" smtClean="0">
                <a:solidFill>
                  <a:schemeClr val="bg1"/>
                </a:solidFill>
                <a:latin typeface="宋体"/>
                <a:ea typeface="宋体"/>
                <a:cs typeface="宋体"/>
              </a:rPr>
              <a:t>体系结构样式</a:t>
            </a:r>
            <a:endParaRPr kumimoji="1" lang="zh-CN" altLang="en-US" b="1" dirty="0">
              <a:solidFill>
                <a:schemeClr val="bg1"/>
              </a:solidFill>
              <a:latin typeface="宋体"/>
              <a:ea typeface="宋体"/>
              <a:cs typeface="宋体"/>
            </a:endParaRPr>
          </a:p>
        </p:txBody>
      </p:sp>
      <p:sp>
        <p:nvSpPr>
          <p:cNvPr id="3" name="圆角矩形 2"/>
          <p:cNvSpPr/>
          <p:nvPr/>
        </p:nvSpPr>
        <p:spPr>
          <a:xfrm>
            <a:off x="404664" y="1203598"/>
            <a:ext cx="1440160" cy="2880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zh-CN" altLang="en-US" sz="1600" b="1" dirty="0">
                <a:solidFill>
                  <a:schemeClr val="tx1"/>
                </a:solidFill>
              </a:rPr>
              <a:t>基本思想</a:t>
            </a:r>
          </a:p>
        </p:txBody>
      </p:sp>
      <p:sp>
        <p:nvSpPr>
          <p:cNvPr id="4" name="矩形 3"/>
          <p:cNvSpPr/>
          <p:nvPr/>
        </p:nvSpPr>
        <p:spPr>
          <a:xfrm>
            <a:off x="332656" y="1536343"/>
            <a:ext cx="4657044" cy="1323439"/>
          </a:xfrm>
          <a:prstGeom prst="rect">
            <a:avLst/>
          </a:prstGeom>
        </p:spPr>
        <p:txBody>
          <a:bodyPr wrap="none">
            <a:spAutoFit/>
          </a:bodyPr>
          <a:lstStyle/>
          <a:p>
            <a:r>
              <a:rPr lang="en-US" altLang="zh-CN" sz="1600" b="1" dirty="0">
                <a:solidFill>
                  <a:schemeClr val="bg1"/>
                </a:solidFill>
                <a:latin typeface="Times New Roman" panose="02020603050405020304" pitchFamily="18" charset="0"/>
                <a:cs typeface="Times New Roman" panose="02020603050405020304" pitchFamily="18" charset="0"/>
              </a:rPr>
              <a:t>       </a:t>
            </a:r>
            <a:r>
              <a:rPr lang="zh-CN" altLang="en-US" sz="1600" b="1" dirty="0" smtClean="0">
                <a:solidFill>
                  <a:schemeClr val="bg1"/>
                </a:solidFill>
                <a:latin typeface="Times New Roman" panose="02020603050405020304" pitchFamily="18" charset="0"/>
                <a:cs typeface="Times New Roman" panose="02020603050405020304" pitchFamily="18" charset="0"/>
              </a:rPr>
              <a:t>“样式”</a:t>
            </a:r>
            <a:r>
              <a:rPr lang="zh-CN" altLang="en-US" sz="1600" b="1" dirty="0">
                <a:solidFill>
                  <a:schemeClr val="bg1"/>
                </a:solidFill>
                <a:latin typeface="Times New Roman" panose="02020603050405020304" pitchFamily="18" charset="0"/>
                <a:cs typeface="Times New Roman" panose="02020603050405020304" pitchFamily="18" charset="0"/>
              </a:rPr>
              <a:t>包含以下几个方面：</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（可替换性）组件具有定义良好的接口；</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组件之间互联的方式；</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组件之间交换的数据；</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组件以及连接器是如何协同配置的；</a:t>
            </a:r>
            <a:endParaRPr lang="en-US" altLang="zh-CN" sz="1600" b="1" dirty="0">
              <a:solidFill>
                <a:schemeClr val="bg1"/>
              </a:solidFill>
              <a:latin typeface="Times New Roman" panose="02020603050405020304" pitchFamily="18" charset="0"/>
              <a:cs typeface="Times New Roman" panose="02020603050405020304" pitchFamily="18" charset="0"/>
            </a:endParaRPr>
          </a:p>
        </p:txBody>
      </p:sp>
      <p:sp>
        <p:nvSpPr>
          <p:cNvPr id="5" name="圆角矩形 4"/>
          <p:cNvSpPr/>
          <p:nvPr/>
        </p:nvSpPr>
        <p:spPr>
          <a:xfrm>
            <a:off x="403244" y="2895342"/>
            <a:ext cx="1440160" cy="2880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zh-CN" altLang="en-US" sz="1600" b="1" dirty="0">
                <a:solidFill>
                  <a:schemeClr val="tx1"/>
                </a:solidFill>
              </a:rPr>
              <a:t>连接器</a:t>
            </a:r>
          </a:p>
        </p:txBody>
      </p:sp>
      <p:sp>
        <p:nvSpPr>
          <p:cNvPr id="6" name="矩形 5"/>
          <p:cNvSpPr/>
          <p:nvPr/>
        </p:nvSpPr>
        <p:spPr>
          <a:xfrm>
            <a:off x="332656" y="3148029"/>
            <a:ext cx="6336704" cy="584775"/>
          </a:xfrm>
          <a:prstGeom prst="rect">
            <a:avLst/>
          </a:prstGeom>
        </p:spPr>
        <p:txBody>
          <a:bodyPr wrap="square">
            <a:spAutoFit/>
          </a:bodyPr>
          <a:lstStyle/>
          <a:p>
            <a:pPr marL="742950" lvl="1" indent="-285750">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连接器提供了一种机制，在组件之间传递通信、使组件相互协调和协作。 </a:t>
            </a:r>
            <a:endParaRPr lang="en-US" altLang="zh-CN" sz="1600" b="1" dirty="0">
              <a:solidFill>
                <a:schemeClr val="bg1"/>
              </a:solidFill>
              <a:latin typeface="Times New Roman" panose="02020603050405020304" pitchFamily="18" charset="0"/>
              <a:cs typeface="Times New Roman" panose="02020603050405020304" pitchFamily="18" charset="0"/>
            </a:endParaRPr>
          </a:p>
        </p:txBody>
      </p:sp>
      <p:sp>
        <p:nvSpPr>
          <p:cNvPr id="7" name="圆角矩形 6"/>
          <p:cNvSpPr/>
          <p:nvPr/>
        </p:nvSpPr>
        <p:spPr>
          <a:xfrm>
            <a:off x="424339" y="3733019"/>
            <a:ext cx="1440160" cy="2880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zh-CN" altLang="en-US" sz="1600" b="1" dirty="0">
                <a:solidFill>
                  <a:schemeClr val="tx1"/>
                </a:solidFill>
              </a:rPr>
              <a:t>分类</a:t>
            </a:r>
          </a:p>
        </p:txBody>
      </p:sp>
      <p:sp>
        <p:nvSpPr>
          <p:cNvPr id="8" name="矩形 7"/>
          <p:cNvSpPr/>
          <p:nvPr/>
        </p:nvSpPr>
        <p:spPr>
          <a:xfrm>
            <a:off x="332656" y="4011910"/>
            <a:ext cx="6336704" cy="830997"/>
          </a:xfrm>
          <a:prstGeom prst="rect">
            <a:avLst/>
          </a:prstGeom>
        </p:spPr>
        <p:txBody>
          <a:bodyPr wrap="square">
            <a:spAutoFit/>
          </a:bodyPr>
          <a:lstStyle/>
          <a:p>
            <a:pPr marL="742950" lvl="1" indent="-285750">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根据组件和连接器的使用，可以出现不同的配置，从而划分不同的体系结构，包括：</a:t>
            </a:r>
            <a:r>
              <a:rPr lang="zh-CN" altLang="en-US" sz="1600" b="1" dirty="0">
                <a:solidFill>
                  <a:srgbClr val="FFFF00"/>
                </a:solidFill>
                <a:latin typeface="Times New Roman" panose="02020603050405020304" pitchFamily="18" charset="0"/>
                <a:cs typeface="Times New Roman" panose="02020603050405020304" pitchFamily="18" charset="0"/>
              </a:rPr>
              <a:t>分层体系结构</a:t>
            </a:r>
            <a:r>
              <a:rPr lang="zh-CN" altLang="en-US" sz="1600" b="1" dirty="0">
                <a:solidFill>
                  <a:schemeClr val="bg1"/>
                </a:solidFill>
                <a:latin typeface="Times New Roman" panose="02020603050405020304" pitchFamily="18" charset="0"/>
                <a:cs typeface="Times New Roman" panose="02020603050405020304" pitchFamily="18" charset="0"/>
              </a:rPr>
              <a:t>；</a:t>
            </a:r>
            <a:r>
              <a:rPr lang="zh-CN" altLang="en-US" sz="1600" b="1" dirty="0">
                <a:solidFill>
                  <a:srgbClr val="FFFF00"/>
                </a:solidFill>
                <a:latin typeface="Times New Roman" panose="02020603050405020304" pitchFamily="18" charset="0"/>
                <a:cs typeface="Times New Roman" panose="02020603050405020304" pitchFamily="18" charset="0"/>
              </a:rPr>
              <a:t>基于对象的体系结构；以数据为中心的体系结构；基于事件的体系结构</a:t>
            </a:r>
            <a:r>
              <a:rPr lang="zh-CN" altLang="en-US" sz="1600" b="1" dirty="0">
                <a:solidFill>
                  <a:schemeClr val="bg1"/>
                </a:solidFill>
                <a:latin typeface="Times New Roman" panose="02020603050405020304" pitchFamily="18" charset="0"/>
                <a:cs typeface="Times New Roman" panose="02020603050405020304" pitchFamily="18" charset="0"/>
              </a:rPr>
              <a:t>。</a:t>
            </a:r>
            <a:endParaRPr lang="en-US" altLang="zh-CN"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24985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718" y="762258"/>
            <a:ext cx="28046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体系结构风格</a:t>
            </a:r>
          </a:p>
        </p:txBody>
      </p:sp>
      <p:pic>
        <p:nvPicPr>
          <p:cNvPr id="2" name="图片 1"/>
          <p:cNvPicPr>
            <a:picLocks noChangeAspect="1"/>
          </p:cNvPicPr>
          <p:nvPr/>
        </p:nvPicPr>
        <p:blipFill>
          <a:blip r:embed="rId3"/>
          <a:stretch>
            <a:fillRect/>
          </a:stretch>
        </p:blipFill>
        <p:spPr>
          <a:xfrm>
            <a:off x="260648" y="1347613"/>
            <a:ext cx="2952328" cy="2902963"/>
          </a:xfrm>
          <a:prstGeom prst="rect">
            <a:avLst/>
          </a:prstGeom>
        </p:spPr>
      </p:pic>
      <p:pic>
        <p:nvPicPr>
          <p:cNvPr id="6" name="图片 5"/>
          <p:cNvPicPr>
            <a:picLocks noChangeAspect="1"/>
          </p:cNvPicPr>
          <p:nvPr/>
        </p:nvPicPr>
        <p:blipFill>
          <a:blip r:embed="rId4"/>
          <a:stretch>
            <a:fillRect/>
          </a:stretch>
        </p:blipFill>
        <p:spPr>
          <a:xfrm>
            <a:off x="3756172" y="1347613"/>
            <a:ext cx="2841180" cy="2902963"/>
          </a:xfrm>
          <a:prstGeom prst="rect">
            <a:avLst/>
          </a:prstGeom>
        </p:spPr>
      </p:pic>
      <p:sp>
        <p:nvSpPr>
          <p:cNvPr id="7" name="文本框 6"/>
          <p:cNvSpPr txBox="1"/>
          <p:nvPr/>
        </p:nvSpPr>
        <p:spPr>
          <a:xfrm>
            <a:off x="116632" y="4466599"/>
            <a:ext cx="3240360" cy="307777"/>
          </a:xfrm>
          <a:prstGeom prst="rect">
            <a:avLst/>
          </a:prstGeom>
          <a:noFill/>
        </p:spPr>
        <p:txBody>
          <a:bodyPr wrap="square" rtlCol="0">
            <a:spAutoFit/>
          </a:bodyPr>
          <a:lstStyle/>
          <a:p>
            <a:r>
              <a:rPr lang="zh-CN" altLang="en-US" sz="1400" dirty="0">
                <a:solidFill>
                  <a:srgbClr val="FFFF00"/>
                </a:solidFill>
              </a:rPr>
              <a:t>分层结构主要用于客户端</a:t>
            </a:r>
            <a:r>
              <a:rPr lang="en-US" altLang="zh-CN" sz="1400" dirty="0">
                <a:solidFill>
                  <a:srgbClr val="FFFF00"/>
                </a:solidFill>
              </a:rPr>
              <a:t>-</a:t>
            </a:r>
            <a:r>
              <a:rPr lang="zh-CN" altLang="en-US" sz="1400" dirty="0">
                <a:solidFill>
                  <a:srgbClr val="FFFF00"/>
                </a:solidFill>
              </a:rPr>
              <a:t>服务器模型</a:t>
            </a:r>
          </a:p>
        </p:txBody>
      </p:sp>
      <p:sp>
        <p:nvSpPr>
          <p:cNvPr id="8" name="文本框 7"/>
          <p:cNvSpPr txBox="1"/>
          <p:nvPr/>
        </p:nvSpPr>
        <p:spPr>
          <a:xfrm>
            <a:off x="3645024" y="4443958"/>
            <a:ext cx="3240360" cy="307777"/>
          </a:xfrm>
          <a:prstGeom prst="rect">
            <a:avLst/>
          </a:prstGeom>
          <a:noFill/>
        </p:spPr>
        <p:txBody>
          <a:bodyPr wrap="square" rtlCol="0">
            <a:spAutoFit/>
          </a:bodyPr>
          <a:lstStyle/>
          <a:p>
            <a:r>
              <a:rPr lang="zh-CN" altLang="en-US" sz="1400" dirty="0">
                <a:solidFill>
                  <a:srgbClr val="FFFF00"/>
                </a:solidFill>
              </a:rPr>
              <a:t>面向对象结构主要用于分布式对象系统</a:t>
            </a:r>
          </a:p>
        </p:txBody>
      </p:sp>
    </p:spTree>
    <p:extLst>
      <p:ext uri="{BB962C8B-B14F-4D97-AF65-F5344CB8AC3E}">
        <p14:creationId xmlns:p14="http://schemas.microsoft.com/office/powerpoint/2010/main" val="58958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28046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体系结构风格</a:t>
            </a:r>
          </a:p>
        </p:txBody>
      </p:sp>
      <p:pic>
        <p:nvPicPr>
          <p:cNvPr id="3" name="图片 2"/>
          <p:cNvPicPr>
            <a:picLocks noChangeAspect="1"/>
          </p:cNvPicPr>
          <p:nvPr/>
        </p:nvPicPr>
        <p:blipFill>
          <a:blip r:embed="rId3"/>
          <a:stretch>
            <a:fillRect/>
          </a:stretch>
        </p:blipFill>
        <p:spPr>
          <a:xfrm>
            <a:off x="263657" y="2211710"/>
            <a:ext cx="3001971" cy="2026337"/>
          </a:xfrm>
          <a:prstGeom prst="rect">
            <a:avLst/>
          </a:prstGeom>
        </p:spPr>
      </p:pic>
      <p:pic>
        <p:nvPicPr>
          <p:cNvPr id="4" name="图片 3"/>
          <p:cNvPicPr>
            <a:picLocks noChangeAspect="1"/>
          </p:cNvPicPr>
          <p:nvPr/>
        </p:nvPicPr>
        <p:blipFill>
          <a:blip r:embed="rId4"/>
          <a:stretch>
            <a:fillRect/>
          </a:stretch>
        </p:blipFill>
        <p:spPr>
          <a:xfrm>
            <a:off x="3432009" y="2202542"/>
            <a:ext cx="3168352" cy="2044672"/>
          </a:xfrm>
          <a:prstGeom prst="rect">
            <a:avLst/>
          </a:prstGeom>
        </p:spPr>
      </p:pic>
      <p:sp>
        <p:nvSpPr>
          <p:cNvPr id="5" name="圆角矩形 4"/>
          <p:cNvSpPr/>
          <p:nvPr/>
        </p:nvSpPr>
        <p:spPr>
          <a:xfrm>
            <a:off x="298326" y="1337501"/>
            <a:ext cx="6302035" cy="64807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sz="1600" b="1" dirty="0">
                <a:solidFill>
                  <a:schemeClr val="tx1"/>
                </a:solidFill>
              </a:rPr>
              <a:t>进一步将过程的空间（“匿名化”）和时间（“异步化”）解耦，形成如下两种结构；</a:t>
            </a:r>
          </a:p>
        </p:txBody>
      </p:sp>
      <p:sp>
        <p:nvSpPr>
          <p:cNvPr id="6" name="文本框 5"/>
          <p:cNvSpPr txBox="1"/>
          <p:nvPr/>
        </p:nvSpPr>
        <p:spPr>
          <a:xfrm>
            <a:off x="298326" y="4443958"/>
            <a:ext cx="2842642" cy="307777"/>
          </a:xfrm>
          <a:prstGeom prst="rect">
            <a:avLst/>
          </a:prstGeom>
          <a:noFill/>
        </p:spPr>
        <p:txBody>
          <a:bodyPr wrap="square" rtlCol="0">
            <a:spAutoFit/>
          </a:bodyPr>
          <a:lstStyle/>
          <a:p>
            <a:r>
              <a:rPr lang="zh-CN" altLang="en-US" sz="1400" dirty="0">
                <a:solidFill>
                  <a:srgbClr val="FFFF00"/>
                </a:solidFill>
              </a:rPr>
              <a:t>基于事件的结构：如</a:t>
            </a:r>
            <a:r>
              <a:rPr lang="en-US" altLang="zh-CN" sz="1400" dirty="0">
                <a:solidFill>
                  <a:srgbClr val="FFFF00"/>
                </a:solidFill>
              </a:rPr>
              <a:t>Pub/Sub</a:t>
            </a:r>
            <a:r>
              <a:rPr lang="zh-CN" altLang="en-US" sz="1400" dirty="0">
                <a:solidFill>
                  <a:srgbClr val="FFFF00"/>
                </a:solidFill>
              </a:rPr>
              <a:t>结构</a:t>
            </a:r>
          </a:p>
        </p:txBody>
      </p:sp>
      <p:sp>
        <p:nvSpPr>
          <p:cNvPr id="7" name="文本框 6"/>
          <p:cNvSpPr txBox="1"/>
          <p:nvPr/>
        </p:nvSpPr>
        <p:spPr>
          <a:xfrm>
            <a:off x="4221088" y="4443958"/>
            <a:ext cx="1728192" cy="307777"/>
          </a:xfrm>
          <a:prstGeom prst="rect">
            <a:avLst/>
          </a:prstGeom>
          <a:noFill/>
        </p:spPr>
        <p:txBody>
          <a:bodyPr wrap="square" rtlCol="0">
            <a:spAutoFit/>
          </a:bodyPr>
          <a:lstStyle/>
          <a:p>
            <a:r>
              <a:rPr lang="zh-CN" altLang="en-US" sz="1400" dirty="0">
                <a:solidFill>
                  <a:srgbClr val="FFFF00"/>
                </a:solidFill>
              </a:rPr>
              <a:t>共享数据空间结构</a:t>
            </a:r>
          </a:p>
        </p:txBody>
      </p:sp>
    </p:spTree>
    <p:extLst>
      <p:ext uri="{BB962C8B-B14F-4D97-AF65-F5344CB8AC3E}">
        <p14:creationId xmlns:p14="http://schemas.microsoft.com/office/powerpoint/2010/main" val="1777854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28046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系统体系结构</a:t>
            </a:r>
          </a:p>
        </p:txBody>
      </p:sp>
      <p:sp>
        <p:nvSpPr>
          <p:cNvPr id="5" name="矩形 4"/>
          <p:cNvSpPr/>
          <p:nvPr/>
        </p:nvSpPr>
        <p:spPr>
          <a:xfrm>
            <a:off x="404664" y="1203598"/>
            <a:ext cx="6048672" cy="341632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chemeClr val="bg1"/>
                </a:solidFill>
                <a:latin typeface="Times New Roman" panose="02020603050405020304" pitchFamily="18" charset="0"/>
                <a:cs typeface="Times New Roman" panose="02020603050405020304" pitchFamily="18" charset="0"/>
              </a:rPr>
              <a:t>系统体系结构（</a:t>
            </a:r>
            <a:r>
              <a:rPr lang="en-US" altLang="zh-CN" sz="1600" b="1" dirty="0">
                <a:solidFill>
                  <a:schemeClr val="bg1"/>
                </a:solidFill>
                <a:latin typeface="Times New Roman" panose="02020603050405020304" pitchFamily="18" charset="0"/>
                <a:cs typeface="Times New Roman" panose="02020603050405020304" pitchFamily="18" charset="0"/>
              </a:rPr>
              <a:t>System Architecture</a:t>
            </a:r>
            <a:r>
              <a:rPr lang="zh-CN" altLang="en-US" sz="1600" b="1" dirty="0" smtClean="0">
                <a:solidFill>
                  <a:schemeClr val="bg1"/>
                </a:solidFill>
                <a:latin typeface="Times New Roman" panose="02020603050405020304" pitchFamily="18" charset="0"/>
                <a:cs typeface="Times New Roman" panose="02020603050405020304" pitchFamily="18" charset="0"/>
              </a:rPr>
              <a:t>）</a:t>
            </a:r>
            <a:endParaRPr lang="en-US" altLang="zh-CN" sz="1600" b="1" dirty="0" smtClean="0">
              <a:solidFill>
                <a:schemeClr val="bg1"/>
              </a:solidFill>
              <a:latin typeface="Times New Roman" panose="02020603050405020304" pitchFamily="18" charset="0"/>
              <a:cs typeface="Times New Roman" panose="02020603050405020304" pitchFamily="18" charset="0"/>
            </a:endParaRPr>
          </a:p>
          <a:p>
            <a:pPr lvl="1">
              <a:lnSpc>
                <a:spcPct val="150000"/>
              </a:lnSpc>
            </a:pPr>
            <a:r>
              <a:rPr lang="zh-CN" altLang="en-US" sz="1600" b="1" dirty="0" smtClean="0">
                <a:solidFill>
                  <a:schemeClr val="bg1"/>
                </a:solidFill>
                <a:latin typeface="Times New Roman" panose="02020603050405020304" pitchFamily="18" charset="0"/>
                <a:cs typeface="Times New Roman" panose="02020603050405020304" pitchFamily="18" charset="0"/>
              </a:rPr>
              <a:t>   确定软件组件、这些组件的交互以及它们的位置就是软件体系结构的一个实例，称为系统弄体系结构。</a:t>
            </a:r>
            <a:endParaRPr lang="en-US" altLang="zh-CN" sz="1600" b="1" dirty="0" smtClean="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smtClean="0">
                <a:solidFill>
                  <a:schemeClr val="bg1"/>
                </a:solidFill>
                <a:latin typeface="Times New Roman" panose="02020603050405020304" pitchFamily="18" charset="0"/>
                <a:cs typeface="Times New Roman" panose="02020603050405020304" pitchFamily="18" charset="0"/>
              </a:rPr>
              <a:t>集中式</a:t>
            </a:r>
            <a:r>
              <a:rPr lang="zh-CN" altLang="en-US" sz="1600" b="1" dirty="0">
                <a:solidFill>
                  <a:schemeClr val="bg1"/>
                </a:solidFill>
                <a:latin typeface="Times New Roman" panose="02020603050405020304" pitchFamily="18" charset="0"/>
                <a:cs typeface="Times New Roman" panose="02020603050405020304" pitchFamily="18" charset="0"/>
              </a:rPr>
              <a:t>体系结构</a:t>
            </a:r>
            <a:endParaRPr lang="en-US" altLang="zh-CN" sz="1600" b="1" dirty="0">
              <a:solidFill>
                <a:schemeClr val="bg1"/>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chemeClr val="bg1"/>
                </a:solidFill>
                <a:latin typeface="Times New Roman" panose="02020603050405020304" pitchFamily="18" charset="0"/>
                <a:cs typeface="Times New Roman" panose="02020603050405020304" pitchFamily="18" charset="0"/>
              </a:rPr>
              <a:t>       </a:t>
            </a:r>
            <a:r>
              <a:rPr lang="zh-CN" altLang="en-US" sz="1600" b="1" dirty="0">
                <a:solidFill>
                  <a:schemeClr val="bg1"/>
                </a:solidFill>
                <a:latin typeface="Times New Roman" panose="02020603050405020304" pitchFamily="18" charset="0"/>
                <a:cs typeface="Times New Roman" panose="02020603050405020304" pitchFamily="18" charset="0"/>
              </a:rPr>
              <a:t>整个系统包含一个控制中心，协同系统的运行；</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非集中式组织结构</a:t>
            </a:r>
            <a:endParaRPr lang="en-US" altLang="zh-CN" sz="1600" b="1" dirty="0">
              <a:solidFill>
                <a:schemeClr val="bg1"/>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chemeClr val="bg1"/>
                </a:solidFill>
                <a:latin typeface="Times New Roman" panose="02020603050405020304" pitchFamily="18" charset="0"/>
                <a:cs typeface="Times New Roman" panose="02020603050405020304" pitchFamily="18" charset="0"/>
              </a:rPr>
              <a:t>       </a:t>
            </a:r>
            <a:r>
              <a:rPr lang="zh-CN" altLang="en-US" sz="1600" b="1" dirty="0">
                <a:solidFill>
                  <a:schemeClr val="bg1"/>
                </a:solidFill>
                <a:latin typeface="Times New Roman" panose="02020603050405020304" pitchFamily="18" charset="0"/>
                <a:cs typeface="Times New Roman" panose="02020603050405020304" pitchFamily="18" charset="0"/>
              </a:rPr>
              <a:t>系统没有一个整体的控制中心，各个节点独立自主运行；</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混合组织结构</a:t>
            </a:r>
            <a:endParaRPr lang="en-US" altLang="zh-CN" sz="1600" b="1" dirty="0">
              <a:solidFill>
                <a:schemeClr val="bg1"/>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chemeClr val="bg1"/>
                </a:solidFill>
                <a:latin typeface="Times New Roman" panose="02020603050405020304" pitchFamily="18" charset="0"/>
                <a:cs typeface="Times New Roman" panose="02020603050405020304" pitchFamily="18" charset="0"/>
              </a:rPr>
              <a:t>       </a:t>
            </a:r>
            <a:r>
              <a:rPr lang="zh-CN" altLang="en-US" sz="1600" b="1" dirty="0">
                <a:solidFill>
                  <a:schemeClr val="bg1"/>
                </a:solidFill>
                <a:latin typeface="Times New Roman" panose="02020603050405020304" pitchFamily="18" charset="0"/>
                <a:cs typeface="Times New Roman" panose="02020603050405020304" pitchFamily="18" charset="0"/>
              </a:rPr>
              <a:t>系统中既包含集中式结构也包含了非集中式结构；</a:t>
            </a:r>
            <a:endParaRPr lang="en-US" altLang="zh-CN"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3700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18" y="762258"/>
            <a:ext cx="4604846"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客户端</a:t>
            </a:r>
            <a:r>
              <a:rPr kumimoji="1" lang="en-US" altLang="zh-CN" b="1" dirty="0">
                <a:solidFill>
                  <a:schemeClr val="bg1"/>
                </a:solidFill>
                <a:latin typeface="宋体"/>
                <a:ea typeface="宋体"/>
                <a:cs typeface="宋体"/>
              </a:rPr>
              <a:t>-</a:t>
            </a:r>
            <a:r>
              <a:rPr kumimoji="1" lang="zh-CN" altLang="en-US" b="1" dirty="0">
                <a:solidFill>
                  <a:schemeClr val="bg1"/>
                </a:solidFill>
                <a:latin typeface="宋体"/>
                <a:ea typeface="宋体"/>
                <a:cs typeface="宋体"/>
              </a:rPr>
              <a:t>服务器模型（</a:t>
            </a:r>
            <a:r>
              <a:rPr kumimoji="1" lang="en-US" altLang="zh-CN" b="1" dirty="0">
                <a:solidFill>
                  <a:schemeClr val="bg1"/>
                </a:solidFill>
                <a:latin typeface="宋体"/>
                <a:ea typeface="宋体"/>
                <a:cs typeface="宋体"/>
              </a:rPr>
              <a:t>Client-Server</a:t>
            </a:r>
            <a:r>
              <a:rPr kumimoji="1" lang="zh-CN" altLang="en-US" b="1" dirty="0">
                <a:solidFill>
                  <a:schemeClr val="bg1"/>
                </a:solidFill>
                <a:latin typeface="宋体"/>
                <a:ea typeface="宋体"/>
                <a:cs typeface="宋体"/>
              </a:rPr>
              <a:t>）</a:t>
            </a:r>
          </a:p>
        </p:txBody>
      </p:sp>
      <p:sp>
        <p:nvSpPr>
          <p:cNvPr id="3" name="矩形 2"/>
          <p:cNvSpPr/>
          <p:nvPr/>
        </p:nvSpPr>
        <p:spPr>
          <a:xfrm>
            <a:off x="404664" y="1203598"/>
            <a:ext cx="6048672" cy="341632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chemeClr val="bg1"/>
                </a:solidFill>
                <a:latin typeface="Times New Roman" panose="02020603050405020304" pitchFamily="18" charset="0"/>
                <a:cs typeface="Times New Roman" panose="02020603050405020304" pitchFamily="18" charset="0"/>
              </a:rPr>
              <a:t>客户</a:t>
            </a:r>
            <a:r>
              <a:rPr lang="en-US" altLang="zh-CN" sz="1600" b="1" dirty="0">
                <a:solidFill>
                  <a:schemeClr val="bg1"/>
                </a:solidFill>
                <a:latin typeface="Times New Roman" panose="02020603050405020304" pitchFamily="18" charset="0"/>
                <a:cs typeface="Times New Roman" panose="02020603050405020304" pitchFamily="18" charset="0"/>
              </a:rPr>
              <a:t>-</a:t>
            </a:r>
            <a:r>
              <a:rPr lang="zh-CN" altLang="en-US" sz="1600" b="1" dirty="0">
                <a:solidFill>
                  <a:schemeClr val="bg1"/>
                </a:solidFill>
                <a:latin typeface="Times New Roman" panose="02020603050405020304" pitchFamily="18" charset="0"/>
                <a:cs typeface="Times New Roman" panose="02020603050405020304" pitchFamily="18" charset="0"/>
              </a:rPr>
              <a:t>服务器模型的特征：</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en-US" altLang="zh-CN" sz="1600" b="1" dirty="0">
                <a:solidFill>
                  <a:schemeClr val="bg1"/>
                </a:solidFill>
                <a:latin typeface="Times New Roman" panose="02020603050405020304" pitchFamily="18" charset="0"/>
                <a:cs typeface="Times New Roman" panose="02020603050405020304" pitchFamily="18" charset="0"/>
              </a:rPr>
              <a:t>Server</a:t>
            </a:r>
            <a:r>
              <a:rPr lang="zh-CN" altLang="en-US" sz="1600" b="1" dirty="0">
                <a:solidFill>
                  <a:schemeClr val="bg1"/>
                </a:solidFill>
                <a:latin typeface="Times New Roman" panose="02020603050405020304" pitchFamily="18" charset="0"/>
                <a:cs typeface="Times New Roman" panose="02020603050405020304" pitchFamily="18" charset="0"/>
              </a:rPr>
              <a:t>进程</a:t>
            </a:r>
            <a:endParaRPr lang="en-US" altLang="zh-CN" sz="1600" b="1" dirty="0">
              <a:solidFill>
                <a:schemeClr val="bg1"/>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chemeClr val="bg1"/>
                </a:solidFill>
                <a:latin typeface="Times New Roman" panose="02020603050405020304" pitchFamily="18" charset="0"/>
                <a:cs typeface="Times New Roman" panose="02020603050405020304" pitchFamily="18" charset="0"/>
              </a:rPr>
              <a:t>       </a:t>
            </a:r>
            <a:r>
              <a:rPr lang="zh-CN" altLang="en-US" sz="1600" b="1" dirty="0">
                <a:solidFill>
                  <a:schemeClr val="bg1"/>
                </a:solidFill>
                <a:latin typeface="Times New Roman" panose="02020603050405020304" pitchFamily="18" charset="0"/>
                <a:cs typeface="Times New Roman" panose="02020603050405020304" pitchFamily="18" charset="0"/>
              </a:rPr>
              <a:t>实现特定服务的进程；</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en-US" altLang="zh-CN" sz="1600" b="1" dirty="0">
                <a:solidFill>
                  <a:schemeClr val="bg1"/>
                </a:solidFill>
                <a:latin typeface="Times New Roman" panose="02020603050405020304" pitchFamily="18" charset="0"/>
                <a:cs typeface="Times New Roman" panose="02020603050405020304" pitchFamily="18" charset="0"/>
              </a:rPr>
              <a:t>Client</a:t>
            </a:r>
            <a:r>
              <a:rPr lang="zh-CN" altLang="en-US" sz="1600" b="1" dirty="0">
                <a:solidFill>
                  <a:schemeClr val="bg1"/>
                </a:solidFill>
                <a:latin typeface="Times New Roman" panose="02020603050405020304" pitchFamily="18" charset="0"/>
                <a:cs typeface="Times New Roman" panose="02020603050405020304" pitchFamily="18" charset="0"/>
              </a:rPr>
              <a:t>进程</a:t>
            </a:r>
            <a:endParaRPr lang="en-US" altLang="zh-CN" sz="1600" b="1" dirty="0">
              <a:solidFill>
                <a:schemeClr val="bg1"/>
              </a:solidFill>
              <a:latin typeface="Times New Roman" panose="02020603050405020304" pitchFamily="18" charset="0"/>
              <a:cs typeface="Times New Roman" panose="02020603050405020304" pitchFamily="18" charset="0"/>
            </a:endParaRPr>
          </a:p>
          <a:p>
            <a:pPr lvl="1">
              <a:lnSpc>
                <a:spcPct val="150000"/>
              </a:lnSpc>
            </a:pPr>
            <a:r>
              <a:rPr lang="en-US" altLang="zh-CN" sz="1600" b="1" dirty="0">
                <a:solidFill>
                  <a:schemeClr val="bg1"/>
                </a:solidFill>
                <a:latin typeface="Times New Roman" panose="02020603050405020304" pitchFamily="18" charset="0"/>
                <a:cs typeface="Times New Roman" panose="02020603050405020304" pitchFamily="18" charset="0"/>
              </a:rPr>
              <a:t>       </a:t>
            </a:r>
            <a:r>
              <a:rPr lang="zh-CN" altLang="en-US" sz="1600" b="1" dirty="0">
                <a:solidFill>
                  <a:schemeClr val="bg1"/>
                </a:solidFill>
                <a:latin typeface="Times New Roman" panose="02020603050405020304" pitchFamily="18" charset="0"/>
                <a:cs typeface="Times New Roman" panose="02020603050405020304" pitchFamily="18" charset="0"/>
              </a:rPr>
              <a:t>通过往服务器发送请求来请求服务、然后等待服务器回复的进程；</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客户端和服务器进程可以分布在不同的机器上；</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1600" b="1" dirty="0">
                <a:solidFill>
                  <a:schemeClr val="bg1"/>
                </a:solidFill>
                <a:latin typeface="Times New Roman" panose="02020603050405020304" pitchFamily="18" charset="0"/>
                <a:cs typeface="Times New Roman" panose="02020603050405020304" pitchFamily="18" charset="0"/>
              </a:rPr>
              <a:t>客户端在使用服务时采用请求</a:t>
            </a:r>
            <a:r>
              <a:rPr lang="en-US" altLang="zh-CN" sz="1600" b="1" dirty="0">
                <a:solidFill>
                  <a:schemeClr val="bg1"/>
                </a:solidFill>
                <a:latin typeface="Times New Roman" panose="02020603050405020304" pitchFamily="18" charset="0"/>
                <a:cs typeface="Times New Roman" panose="02020603050405020304" pitchFamily="18" charset="0"/>
              </a:rPr>
              <a:t>-</a:t>
            </a:r>
            <a:r>
              <a:rPr lang="zh-CN" altLang="en-US" sz="1600" b="1" dirty="0">
                <a:solidFill>
                  <a:schemeClr val="bg1"/>
                </a:solidFill>
                <a:latin typeface="Times New Roman" panose="02020603050405020304" pitchFamily="18" charset="0"/>
                <a:cs typeface="Times New Roman" panose="02020603050405020304" pitchFamily="18" charset="0"/>
              </a:rPr>
              <a:t>响应模式；</a:t>
            </a:r>
            <a:endParaRPr lang="en-US" altLang="zh-CN" sz="1600" b="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endParaRPr lang="en-US" altLang="zh-CN"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39675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cbb28c1b4fdb158b1d8d0aef17e51a6355c928"/>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22404</TotalTime>
  <Words>3096</Words>
  <Application>Microsoft Office PowerPoint</Application>
  <PresentationFormat>自定义</PresentationFormat>
  <Paragraphs>319</Paragraphs>
  <Slides>48</Slides>
  <Notes>27</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57" baseType="lpstr">
      <vt:lpstr>맑은 고딕</vt:lpstr>
      <vt:lpstr>新細明體</vt:lpstr>
      <vt:lpstr>宋体</vt:lpstr>
      <vt:lpstr>Arial</vt:lpstr>
      <vt:lpstr>Tahoma</vt:lpstr>
      <vt:lpstr>Times New Roman</vt:lpstr>
      <vt:lpstr>Wingdings</vt:lpstr>
      <vt:lpstr>第一PPT，www.1ppt.com</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粉笔手绘</dc:title>
  <dc:creator>第一PPT</dc:creator>
  <cp:keywords>www.1ppt.com</cp:keywords>
  <cp:lastModifiedBy>PC</cp:lastModifiedBy>
  <cp:revision>1529</cp:revision>
  <dcterms:created xsi:type="dcterms:W3CDTF">2014-02-18T09:33:50Z</dcterms:created>
  <dcterms:modified xsi:type="dcterms:W3CDTF">2018-09-10T10:22:07Z</dcterms:modified>
</cp:coreProperties>
</file>